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256" r:id="rId2"/>
    <p:sldId id="259" r:id="rId3"/>
    <p:sldId id="260" r:id="rId4"/>
    <p:sldId id="852" r:id="rId5"/>
    <p:sldId id="855" r:id="rId6"/>
    <p:sldId id="257" r:id="rId7"/>
    <p:sldId id="854" r:id="rId8"/>
    <p:sldId id="824" r:id="rId9"/>
    <p:sldId id="298" r:id="rId10"/>
    <p:sldId id="299" r:id="rId11"/>
    <p:sldId id="301" r:id="rId12"/>
    <p:sldId id="258" r:id="rId13"/>
    <p:sldId id="853" r:id="rId14"/>
    <p:sldId id="262" r:id="rId15"/>
    <p:sldId id="832" r:id="rId16"/>
    <p:sldId id="833" r:id="rId17"/>
    <p:sldId id="825" r:id="rId18"/>
    <p:sldId id="826" r:id="rId19"/>
    <p:sldId id="835" r:id="rId20"/>
    <p:sldId id="834" r:id="rId21"/>
    <p:sldId id="836" r:id="rId22"/>
    <p:sldId id="837" r:id="rId23"/>
    <p:sldId id="840" r:id="rId24"/>
    <p:sldId id="827" r:id="rId25"/>
    <p:sldId id="839" r:id="rId26"/>
    <p:sldId id="828" r:id="rId27"/>
    <p:sldId id="830" r:id="rId28"/>
    <p:sldId id="831" r:id="rId29"/>
    <p:sldId id="841" r:id="rId30"/>
    <p:sldId id="842" r:id="rId31"/>
    <p:sldId id="261" r:id="rId32"/>
    <p:sldId id="608" r:id="rId33"/>
    <p:sldId id="623" r:id="rId34"/>
    <p:sldId id="274" r:id="rId35"/>
    <p:sldId id="843" r:id="rId36"/>
    <p:sldId id="844" r:id="rId37"/>
    <p:sldId id="845" r:id="rId38"/>
    <p:sldId id="302" r:id="rId39"/>
    <p:sldId id="303" r:id="rId40"/>
    <p:sldId id="304" r:id="rId41"/>
    <p:sldId id="305" r:id="rId42"/>
    <p:sldId id="805" r:id="rId43"/>
    <p:sldId id="309" r:id="rId44"/>
    <p:sldId id="310" r:id="rId45"/>
    <p:sldId id="306" r:id="rId46"/>
    <p:sldId id="311" r:id="rId47"/>
    <p:sldId id="312" r:id="rId48"/>
    <p:sldId id="313" r:id="rId49"/>
    <p:sldId id="314" r:id="rId50"/>
    <p:sldId id="315" r:id="rId51"/>
    <p:sldId id="829" r:id="rId52"/>
    <p:sldId id="846" r:id="rId53"/>
    <p:sldId id="847" r:id="rId54"/>
    <p:sldId id="848" r:id="rId55"/>
    <p:sldId id="849" r:id="rId56"/>
    <p:sldId id="850" r:id="rId57"/>
    <p:sldId id="85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0FF"/>
    <a:srgbClr val="FFCCCC"/>
    <a:srgbClr val="CCFFCC"/>
    <a:srgbClr val="FFFFCC"/>
    <a:srgbClr val="FFFF99"/>
    <a:srgbClr val="FF3399"/>
    <a:srgbClr val="FF05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9" autoAdjust="0"/>
    <p:restoredTop sz="94660"/>
  </p:normalViewPr>
  <p:slideViewPr>
    <p:cSldViewPr snapToGrid="0">
      <p:cViewPr>
        <p:scale>
          <a:sx n="60" d="100"/>
          <a:sy n="60" d="100"/>
        </p:scale>
        <p:origin x="76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41031E-777B-4040-B749-A0822925C5BA}" type="datetimeFigureOut">
              <a:rPr lang="en-AU" smtClean="0"/>
              <a:t>10/10/2023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5F558D-8D94-491D-8F28-7C2AAD3CBB8B}" type="slidenum">
              <a:rPr lang="en-AU" smtClean="0"/>
              <a:t>‹#›</a:t>
            </a:fld>
            <a:endParaRPr lang="en-AU"/>
          </a:p>
        </p:txBody>
      </p:sp>
    </p:spTree>
    <p:extLst>
      <p:ext uri="{BB962C8B-B14F-4D97-AF65-F5344CB8AC3E}">
        <p14:creationId xmlns:p14="http://schemas.microsoft.com/office/powerpoint/2010/main" val="1629761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that changed since</a:t>
            </a:r>
            <a:r>
              <a:rPr lang="en-US" baseline="0" dirty="0"/>
              <a:t> my Apple // days is the processor speed.  My apple 2 ran at 1 </a:t>
            </a:r>
            <a:r>
              <a:rPr lang="en-US" baseline="0" dirty="0" err="1"/>
              <a:t>MHz.</a:t>
            </a:r>
            <a:r>
              <a:rPr lang="en-US" baseline="0" dirty="0"/>
              <a:t>  My mac runs at 2GHz.  Memory speed, however, has not fared so well. The memory on my apple needed half a clock cycle to produce data, whereas modern computers require about 200.  When the processor reads from memory it needs to wait.  &lt;click&gt; and if it needs to read from the same location again it needs to wait again. &lt;click&gt;.  So, we have a speed gap between the processor and the memory.</a:t>
            </a:r>
          </a:p>
          <a:p>
            <a:endParaRPr lang="en-US" baseline="0" dirty="0"/>
          </a:p>
          <a:p>
            <a:r>
              <a:rPr lang="en-US" baseline="0" dirty="0"/>
              <a:t>The cache is the part of the processor that bridges this gap.  It is a small memory that is included within the processor.  Being small, being closer to the execution core and using more expensive technologies than the main memory mean that the cache is much faster than the memory. On </a:t>
            </a:r>
            <a:r>
              <a:rPr lang="en-US" baseline="0" dirty="0" err="1"/>
              <a:t>intel</a:t>
            </a:r>
            <a:r>
              <a:rPr lang="en-US" baseline="0" dirty="0"/>
              <a:t> the </a:t>
            </a:r>
            <a:r>
              <a:rPr lang="en-US" baseline="0" dirty="0" err="1"/>
              <a:t>spead</a:t>
            </a:r>
            <a:r>
              <a:rPr lang="en-US" baseline="0" dirty="0"/>
              <a:t> ranges from 4 to 50 cycles, depending on the level of cache.</a:t>
            </a:r>
          </a:p>
          <a:p>
            <a:endParaRPr lang="en-US" dirty="0"/>
          </a:p>
          <a:p>
            <a:r>
              <a:rPr lang="en-US" dirty="0" err="1"/>
              <a:t>Yada</a:t>
            </a:r>
            <a:r>
              <a:rPr lang="en-US" baseline="0" dirty="0"/>
              <a:t> </a:t>
            </a:r>
            <a:r>
              <a:rPr lang="en-US" baseline="0" dirty="0" err="1"/>
              <a:t>yada</a:t>
            </a:r>
            <a:endParaRPr lang="en-US" dirty="0"/>
          </a:p>
        </p:txBody>
      </p:sp>
      <p:sp>
        <p:nvSpPr>
          <p:cNvPr id="4" name="Slide Number Placeholder 3"/>
          <p:cNvSpPr>
            <a:spLocks noGrp="1"/>
          </p:cNvSpPr>
          <p:nvPr>
            <p:ph type="sldNum" sz="quarter" idx="10"/>
          </p:nvPr>
        </p:nvSpPr>
        <p:spPr/>
        <p:txBody>
          <a:bodyPr/>
          <a:lstStyle/>
          <a:p>
            <a:fld id="{2B1ABC72-31BC-CB4A-8ED6-662AD441149B}" type="slidenum">
              <a:rPr lang="en-US" smtClean="0"/>
              <a:t>35</a:t>
            </a:fld>
            <a:endParaRPr lang="en-US"/>
          </a:p>
        </p:txBody>
      </p:sp>
    </p:spTree>
    <p:extLst>
      <p:ext uri="{BB962C8B-B14F-4D97-AF65-F5344CB8AC3E}">
        <p14:creationId xmlns:p14="http://schemas.microsoft.com/office/powerpoint/2010/main" val="315877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1ABC72-31BC-CB4A-8ED6-662AD441149B}" type="slidenum">
              <a:rPr lang="en-US" smtClean="0"/>
              <a:t>36</a:t>
            </a:fld>
            <a:endParaRPr lang="en-US"/>
          </a:p>
        </p:txBody>
      </p:sp>
    </p:spTree>
    <p:extLst>
      <p:ext uri="{BB962C8B-B14F-4D97-AF65-F5344CB8AC3E}">
        <p14:creationId xmlns:p14="http://schemas.microsoft.com/office/powerpoint/2010/main" val="3158770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rotWithShape="1">
          <a:gsLst>
            <a:gs pos="100000">
              <a:srgbClr val="FFE0FF"/>
            </a:gs>
            <a:gs pos="0">
              <a:schemeClr val="bg1"/>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01FA3-753D-2272-AA53-03D8F1829A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dirty="0"/>
          </a:p>
        </p:txBody>
      </p:sp>
      <p:sp>
        <p:nvSpPr>
          <p:cNvPr id="3" name="Subtitle 2">
            <a:extLst>
              <a:ext uri="{FF2B5EF4-FFF2-40B4-BE49-F238E27FC236}">
                <a16:creationId xmlns:a16="http://schemas.microsoft.com/office/drawing/2014/main" id="{5BB8158E-79E5-B1BE-A337-CF42F0FBB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dirty="0"/>
          </a:p>
        </p:txBody>
      </p:sp>
      <p:sp>
        <p:nvSpPr>
          <p:cNvPr id="4" name="Date Placeholder 3">
            <a:extLst>
              <a:ext uri="{FF2B5EF4-FFF2-40B4-BE49-F238E27FC236}">
                <a16:creationId xmlns:a16="http://schemas.microsoft.com/office/drawing/2014/main" id="{B54FCD3B-83B0-A4DB-637E-52D019C02E0B}"/>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CEEFECE8-C791-B0A2-5117-25C593E00C9B}"/>
              </a:ext>
            </a:extLst>
          </p:cNvPr>
          <p:cNvSpPr>
            <a:spLocks noGrp="1"/>
          </p:cNvSpPr>
          <p:nvPr>
            <p:ph type="ftr" sz="quarter" idx="11"/>
          </p:nvPr>
        </p:nvSpPr>
        <p:spPr/>
        <p:txBody>
          <a:bodyPr/>
          <a:lstStyle/>
          <a:p>
            <a:r>
              <a:rPr lang="en-AU"/>
              <a:t>MAD - Lecture 1 - Introduction </a:t>
            </a:r>
          </a:p>
        </p:txBody>
      </p:sp>
      <p:sp>
        <p:nvSpPr>
          <p:cNvPr id="6" name="Slide Number Placeholder 5">
            <a:extLst>
              <a:ext uri="{FF2B5EF4-FFF2-40B4-BE49-F238E27FC236}">
                <a16:creationId xmlns:a16="http://schemas.microsoft.com/office/drawing/2014/main" id="{EF3ED8BB-A272-C400-0841-A9AA30D383FA}"/>
              </a:ext>
            </a:extLst>
          </p:cNvPr>
          <p:cNvSpPr>
            <a:spLocks noGrp="1"/>
          </p:cNvSpPr>
          <p:nvPr>
            <p:ph type="sldNum" sz="quarter" idx="12"/>
          </p:nvPr>
        </p:nvSpPr>
        <p:spPr/>
        <p:txBody>
          <a:bodyPr/>
          <a:lstStyle/>
          <a:p>
            <a:fld id="{C714EB55-CF6F-4C0C-B992-04610649AA02}" type="slidenum">
              <a:rPr lang="en-AU" smtClean="0"/>
              <a:t>‹#›</a:t>
            </a:fld>
            <a:endParaRPr lang="en-AU"/>
          </a:p>
        </p:txBody>
      </p:sp>
    </p:spTree>
    <p:extLst>
      <p:ext uri="{BB962C8B-B14F-4D97-AF65-F5344CB8AC3E}">
        <p14:creationId xmlns:p14="http://schemas.microsoft.com/office/powerpoint/2010/main" val="295107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02816" y="37021"/>
            <a:ext cx="7580685" cy="873033"/>
          </a:xfrm>
          <a:prstGeom prst="rect">
            <a:avLst/>
          </a:prstGeom>
        </p:spPr>
        <p:txBody>
          <a:bodyPr vert="horz" lIns="91440" tIns="45720" rIns="91440" bIns="45720" rtlCol="0" anchor="b" anchorCtr="0">
            <a:noAutofit/>
          </a:bodyPr>
          <a:lstStyle/>
          <a:p>
            <a:r>
              <a:rPr lang="en-AU" dirty="0"/>
              <a:t>Click to edit Master title style</a:t>
            </a:r>
            <a:endParaRPr dirty="0"/>
          </a:p>
        </p:txBody>
      </p:sp>
      <p:sp>
        <p:nvSpPr>
          <p:cNvPr id="7" name="Content Placeholder 6"/>
          <p:cNvSpPr>
            <a:spLocks noGrp="1"/>
          </p:cNvSpPr>
          <p:nvPr>
            <p:ph sz="quarter" idx="10"/>
          </p:nvPr>
        </p:nvSpPr>
        <p:spPr>
          <a:xfrm>
            <a:off x="497417" y="1068917"/>
            <a:ext cx="11049000" cy="5344584"/>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320539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8B68-5B1F-48AD-AA11-E9EF909EA07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9BEC633-EF20-C14D-7E4E-B069E646EF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BE7B3C5-ADDE-542A-84BF-2222DEA097AE}"/>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3BEF5154-EF4E-6BD9-CB2A-3B1B287E9E34}"/>
              </a:ext>
            </a:extLst>
          </p:cNvPr>
          <p:cNvSpPr>
            <a:spLocks noGrp="1"/>
          </p:cNvSpPr>
          <p:nvPr>
            <p:ph type="ftr" sz="quarter" idx="11"/>
          </p:nvPr>
        </p:nvSpPr>
        <p:spPr/>
        <p:txBody>
          <a:bodyPr/>
          <a:lstStyle/>
          <a:p>
            <a:r>
              <a:rPr lang="en-AU"/>
              <a:t>MAD - Lecture 1 - Introduction </a:t>
            </a:r>
          </a:p>
        </p:txBody>
      </p:sp>
      <p:sp>
        <p:nvSpPr>
          <p:cNvPr id="6" name="Slide Number Placeholder 5">
            <a:extLst>
              <a:ext uri="{FF2B5EF4-FFF2-40B4-BE49-F238E27FC236}">
                <a16:creationId xmlns:a16="http://schemas.microsoft.com/office/drawing/2014/main" id="{5CC3357B-F6CF-591B-7F7C-29F428E3BF6E}"/>
              </a:ext>
            </a:extLst>
          </p:cNvPr>
          <p:cNvSpPr>
            <a:spLocks noGrp="1"/>
          </p:cNvSpPr>
          <p:nvPr>
            <p:ph type="sldNum" sz="quarter" idx="12"/>
          </p:nvPr>
        </p:nvSpPr>
        <p:spPr/>
        <p:txBody>
          <a:bodyPr/>
          <a:lstStyle/>
          <a:p>
            <a:fld id="{C714EB55-CF6F-4C0C-B992-04610649AA02}" type="slidenum">
              <a:rPr lang="en-AU" smtClean="0"/>
              <a:t>‹#›</a:t>
            </a:fld>
            <a:endParaRPr lang="en-AU"/>
          </a:p>
        </p:txBody>
      </p:sp>
    </p:spTree>
    <p:extLst>
      <p:ext uri="{BB962C8B-B14F-4D97-AF65-F5344CB8AC3E}">
        <p14:creationId xmlns:p14="http://schemas.microsoft.com/office/powerpoint/2010/main" val="367231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8D07-3048-8570-7BB9-C528C1709F1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38A33BB-79D5-7602-6CBB-21921DB087D0}"/>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65A8939D-30EA-B88B-97EF-7910E5D85637}"/>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2D17599-234C-2A9C-1E61-511AE0187B96}"/>
              </a:ext>
            </a:extLst>
          </p:cNvPr>
          <p:cNvSpPr>
            <a:spLocks noGrp="1"/>
          </p:cNvSpPr>
          <p:nvPr>
            <p:ph type="sldNum" sz="quarter" idx="12"/>
          </p:nvPr>
        </p:nvSpPr>
        <p:spPr/>
        <p:txBody>
          <a:bodyPr/>
          <a:lstStyle/>
          <a:p>
            <a:fld id="{C714EB55-CF6F-4C0C-B992-04610649AA02}" type="slidenum">
              <a:rPr lang="en-AU" smtClean="0"/>
              <a:t>‹#›</a:t>
            </a:fld>
            <a:endParaRPr lang="en-AU"/>
          </a:p>
        </p:txBody>
      </p:sp>
    </p:spTree>
    <p:extLst>
      <p:ext uri="{BB962C8B-B14F-4D97-AF65-F5344CB8AC3E}">
        <p14:creationId xmlns:p14="http://schemas.microsoft.com/office/powerpoint/2010/main" val="1227960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1628D-F344-111D-AECE-D2D3D689397E}"/>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3FC8E9BE-50D4-712C-95DA-7D770140DA6A}"/>
              </a:ext>
            </a:extLst>
          </p:cNvPr>
          <p:cNvSpPr>
            <a:spLocks noGrp="1"/>
          </p:cNvSpPr>
          <p:nvPr>
            <p:ph type="ftr" sz="quarter" idx="11"/>
          </p:nvPr>
        </p:nvSpPr>
        <p:spPr/>
        <p:txBody>
          <a:bodyPr/>
          <a:lstStyle/>
          <a:p>
            <a:r>
              <a:rPr lang="en-AU"/>
              <a:t>MAD - Lecture 1 - Introduction </a:t>
            </a:r>
          </a:p>
        </p:txBody>
      </p:sp>
      <p:sp>
        <p:nvSpPr>
          <p:cNvPr id="4" name="Slide Number Placeholder 3">
            <a:extLst>
              <a:ext uri="{FF2B5EF4-FFF2-40B4-BE49-F238E27FC236}">
                <a16:creationId xmlns:a16="http://schemas.microsoft.com/office/drawing/2014/main" id="{AA2F3FD9-0359-560E-D7EF-675C3D622A59}"/>
              </a:ext>
            </a:extLst>
          </p:cNvPr>
          <p:cNvSpPr>
            <a:spLocks noGrp="1"/>
          </p:cNvSpPr>
          <p:nvPr>
            <p:ph type="sldNum" sz="quarter" idx="12"/>
          </p:nvPr>
        </p:nvSpPr>
        <p:spPr/>
        <p:txBody>
          <a:bodyPr/>
          <a:lstStyle/>
          <a:p>
            <a:fld id="{C714EB55-CF6F-4C0C-B992-04610649AA02}" type="slidenum">
              <a:rPr lang="en-AU" smtClean="0"/>
              <a:t>‹#›</a:t>
            </a:fld>
            <a:endParaRPr lang="en-AU"/>
          </a:p>
        </p:txBody>
      </p:sp>
    </p:spTree>
    <p:extLst>
      <p:ext uri="{BB962C8B-B14F-4D97-AF65-F5344CB8AC3E}">
        <p14:creationId xmlns:p14="http://schemas.microsoft.com/office/powerpoint/2010/main" val="891513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02816" y="37021"/>
            <a:ext cx="7580685" cy="873033"/>
          </a:xfrm>
          <a:prstGeom prst="rect">
            <a:avLst/>
          </a:prstGeom>
        </p:spPr>
        <p:txBody>
          <a:bodyPr vert="horz" lIns="91440" tIns="45720" rIns="91440" bIns="45720" rtlCol="0" anchor="b" anchorCtr="0">
            <a:noAutofit/>
          </a:bodyPr>
          <a:lstStyle/>
          <a:p>
            <a:r>
              <a:rPr lang="en-GB"/>
              <a:t>Click to edit Master title style</a:t>
            </a:r>
            <a:endParaRPr dirty="0"/>
          </a:p>
        </p:txBody>
      </p:sp>
      <p:sp>
        <p:nvSpPr>
          <p:cNvPr id="7" name="Content Placeholder 6"/>
          <p:cNvSpPr>
            <a:spLocks noGrp="1"/>
          </p:cNvSpPr>
          <p:nvPr>
            <p:ph sz="quarter" idx="10"/>
          </p:nvPr>
        </p:nvSpPr>
        <p:spPr>
          <a:xfrm>
            <a:off x="497417" y="1068917"/>
            <a:ext cx="11049000" cy="53445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462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02816" y="37021"/>
            <a:ext cx="7580685" cy="873033"/>
          </a:xfrm>
          <a:prstGeom prst="rect">
            <a:avLst/>
          </a:prstGeom>
        </p:spPr>
        <p:txBody>
          <a:bodyPr vert="horz" lIns="91440" tIns="45720" rIns="91440" bIns="45720" rtlCol="0" anchor="b" anchorCtr="0">
            <a:noAutofit/>
          </a:bodyPr>
          <a:lstStyle/>
          <a:p>
            <a:r>
              <a:rPr lang="en-AU" dirty="0"/>
              <a:t>Click to edit Master title style</a:t>
            </a:r>
            <a:endParaRPr dirty="0"/>
          </a:p>
        </p:txBody>
      </p:sp>
      <p:sp>
        <p:nvSpPr>
          <p:cNvPr id="7" name="Content Placeholder 6"/>
          <p:cNvSpPr>
            <a:spLocks noGrp="1"/>
          </p:cNvSpPr>
          <p:nvPr>
            <p:ph sz="quarter" idx="10"/>
          </p:nvPr>
        </p:nvSpPr>
        <p:spPr>
          <a:xfrm>
            <a:off x="497417" y="1068917"/>
            <a:ext cx="11049000" cy="5344584"/>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378858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02816" y="37021"/>
            <a:ext cx="7580685" cy="873033"/>
          </a:xfrm>
          <a:prstGeom prst="rect">
            <a:avLst/>
          </a:prstGeom>
        </p:spPr>
        <p:txBody>
          <a:bodyPr vert="horz" lIns="91440" tIns="45720" rIns="91440" bIns="45720" rtlCol="0" anchor="b" anchorCtr="0">
            <a:noAutofit/>
          </a:bodyPr>
          <a:lstStyle/>
          <a:p>
            <a:r>
              <a:rPr lang="en-AU" dirty="0"/>
              <a:t>Click to edit Master title style</a:t>
            </a:r>
            <a:endParaRPr dirty="0"/>
          </a:p>
        </p:txBody>
      </p:sp>
      <p:sp>
        <p:nvSpPr>
          <p:cNvPr id="7" name="Content Placeholder 6"/>
          <p:cNvSpPr>
            <a:spLocks noGrp="1"/>
          </p:cNvSpPr>
          <p:nvPr>
            <p:ph sz="quarter" idx="10"/>
          </p:nvPr>
        </p:nvSpPr>
        <p:spPr>
          <a:xfrm>
            <a:off x="497417" y="1068917"/>
            <a:ext cx="11049000" cy="5344584"/>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992995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02816" y="37021"/>
            <a:ext cx="7580685" cy="873033"/>
          </a:xfrm>
          <a:prstGeom prst="rect">
            <a:avLst/>
          </a:prstGeom>
        </p:spPr>
        <p:txBody>
          <a:bodyPr vert="horz" lIns="91440" tIns="45720" rIns="91440" bIns="45720" rtlCol="0" anchor="b" anchorCtr="0">
            <a:noAutofit/>
          </a:bodyPr>
          <a:lstStyle/>
          <a:p>
            <a:r>
              <a:rPr lang="en-AU" dirty="0"/>
              <a:t>Click to edit Master title style</a:t>
            </a:r>
            <a:endParaRPr dirty="0"/>
          </a:p>
        </p:txBody>
      </p:sp>
      <p:sp>
        <p:nvSpPr>
          <p:cNvPr id="7" name="Content Placeholder 6"/>
          <p:cNvSpPr>
            <a:spLocks noGrp="1"/>
          </p:cNvSpPr>
          <p:nvPr>
            <p:ph sz="quarter" idx="10"/>
          </p:nvPr>
        </p:nvSpPr>
        <p:spPr>
          <a:xfrm>
            <a:off x="497417" y="1068917"/>
            <a:ext cx="11049000" cy="5344584"/>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3171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02816" y="37021"/>
            <a:ext cx="7580685" cy="873033"/>
          </a:xfrm>
          <a:prstGeom prst="rect">
            <a:avLst/>
          </a:prstGeom>
        </p:spPr>
        <p:txBody>
          <a:bodyPr vert="horz" lIns="91440" tIns="45720" rIns="91440" bIns="45720" rtlCol="0" anchor="b" anchorCtr="0">
            <a:noAutofit/>
          </a:bodyPr>
          <a:lstStyle/>
          <a:p>
            <a:r>
              <a:rPr lang="en-AU" dirty="0"/>
              <a:t>Click to edit Master title style</a:t>
            </a:r>
            <a:endParaRPr dirty="0"/>
          </a:p>
        </p:txBody>
      </p:sp>
      <p:sp>
        <p:nvSpPr>
          <p:cNvPr id="7" name="Content Placeholder 6"/>
          <p:cNvSpPr>
            <a:spLocks noGrp="1"/>
          </p:cNvSpPr>
          <p:nvPr>
            <p:ph sz="quarter" idx="10"/>
          </p:nvPr>
        </p:nvSpPr>
        <p:spPr>
          <a:xfrm>
            <a:off x="497417" y="1068917"/>
            <a:ext cx="11049000" cy="5344584"/>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232897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E0FF"/>
            </a:gs>
            <a:gs pos="12000">
              <a:srgbClr val="FFE0FF"/>
            </a:gs>
            <a:gs pos="100000">
              <a:schemeClr val="bg1"/>
            </a:gs>
            <a:gs pos="12000">
              <a:schemeClr val="bg1"/>
            </a:gs>
          </a:gsLst>
          <a:lin ang="540000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A2EDF6-A5B8-805B-F4A6-54E9D50D7F8E}"/>
              </a:ext>
            </a:extLst>
          </p:cNvPr>
          <p:cNvSpPr>
            <a:spLocks noGrp="1"/>
          </p:cNvSpPr>
          <p:nvPr>
            <p:ph type="title"/>
          </p:nvPr>
        </p:nvSpPr>
        <p:spPr>
          <a:xfrm>
            <a:off x="0" y="-634"/>
            <a:ext cx="12192000" cy="793654"/>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a:extLst>
              <a:ext uri="{FF2B5EF4-FFF2-40B4-BE49-F238E27FC236}">
                <a16:creationId xmlns:a16="http://schemas.microsoft.com/office/drawing/2014/main" id="{2B6D281B-04A6-CC2B-F24F-EE072E4F7628}"/>
              </a:ext>
            </a:extLst>
          </p:cNvPr>
          <p:cNvSpPr>
            <a:spLocks noGrp="1"/>
          </p:cNvSpPr>
          <p:nvPr>
            <p:ph type="body" idx="1"/>
          </p:nvPr>
        </p:nvSpPr>
        <p:spPr>
          <a:xfrm>
            <a:off x="0" y="992144"/>
            <a:ext cx="12192000" cy="55007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a:extLst>
              <a:ext uri="{FF2B5EF4-FFF2-40B4-BE49-F238E27FC236}">
                <a16:creationId xmlns:a16="http://schemas.microsoft.com/office/drawing/2014/main" id="{9CF19152-1803-BD3D-71F8-32D64D4071FF}"/>
              </a:ext>
            </a:extLst>
          </p:cNvPr>
          <p:cNvSpPr>
            <a:spLocks noGrp="1"/>
          </p:cNvSpPr>
          <p:nvPr>
            <p:ph type="dt" sz="half" idx="2"/>
          </p:nvPr>
        </p:nvSpPr>
        <p:spPr>
          <a:xfrm>
            <a:off x="18881" y="649287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96FAA259-8716-F4E9-569A-9FD60541EE75}"/>
              </a:ext>
            </a:extLst>
          </p:cNvPr>
          <p:cNvSpPr>
            <a:spLocks noGrp="1"/>
          </p:cNvSpPr>
          <p:nvPr>
            <p:ph type="ftr" sz="quarter" idx="3"/>
          </p:nvPr>
        </p:nvSpPr>
        <p:spPr>
          <a:xfrm>
            <a:off x="4038600" y="649287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MAD - Lecture 1 - Introduction </a:t>
            </a:r>
          </a:p>
        </p:txBody>
      </p:sp>
      <p:sp>
        <p:nvSpPr>
          <p:cNvPr id="6" name="Slide Number Placeholder 5">
            <a:extLst>
              <a:ext uri="{FF2B5EF4-FFF2-40B4-BE49-F238E27FC236}">
                <a16:creationId xmlns:a16="http://schemas.microsoft.com/office/drawing/2014/main" id="{36BD3438-D5F8-1C74-EC53-9ED0BDBA15CD}"/>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4EB55-CF6F-4C0C-B992-04610649AA02}" type="slidenum">
              <a:rPr lang="en-AU" smtClean="0"/>
              <a:t>‹#›</a:t>
            </a:fld>
            <a:endParaRPr lang="en-AU"/>
          </a:p>
        </p:txBody>
      </p:sp>
    </p:spTree>
    <p:extLst>
      <p:ext uri="{BB962C8B-B14F-4D97-AF65-F5344CB8AC3E}">
        <p14:creationId xmlns:p14="http://schemas.microsoft.com/office/powerpoint/2010/main" val="2006797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3" r:id="rId10"/>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590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950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31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167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0.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yuval.yarom@rub.de"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mailto:obert.dumitru@rub.d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noc.rub.de/web/services/pi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F4C8-8678-FEE1-40CC-C34EBB812ACD}"/>
              </a:ext>
            </a:extLst>
          </p:cNvPr>
          <p:cNvSpPr>
            <a:spLocks noGrp="1"/>
          </p:cNvSpPr>
          <p:nvPr>
            <p:ph type="ctrTitle"/>
          </p:nvPr>
        </p:nvSpPr>
        <p:spPr>
          <a:xfrm>
            <a:off x="1524000" y="1122363"/>
            <a:ext cx="9144000" cy="2133599"/>
          </a:xfrm>
        </p:spPr>
        <p:txBody>
          <a:bodyPr>
            <a:normAutofit/>
          </a:bodyPr>
          <a:lstStyle/>
          <a:p>
            <a:r>
              <a:rPr lang="en-AU" dirty="0"/>
              <a:t>Microarchitectural Attacks </a:t>
            </a:r>
            <a:br>
              <a:rPr lang="en-AU" dirty="0"/>
            </a:br>
            <a:r>
              <a:rPr lang="en-AU" dirty="0"/>
              <a:t>and </a:t>
            </a:r>
            <a:r>
              <a:rPr lang="en-AU" dirty="0" err="1"/>
              <a:t>Defenses</a:t>
            </a:r>
            <a:endParaRPr lang="en-AU" dirty="0"/>
          </a:p>
        </p:txBody>
      </p:sp>
      <p:sp>
        <p:nvSpPr>
          <p:cNvPr id="3" name="Subtitle 2">
            <a:extLst>
              <a:ext uri="{FF2B5EF4-FFF2-40B4-BE49-F238E27FC236}">
                <a16:creationId xmlns:a16="http://schemas.microsoft.com/office/drawing/2014/main" id="{51AF5AB9-4E65-F6B1-B1C5-07B9C9C70340}"/>
              </a:ext>
            </a:extLst>
          </p:cNvPr>
          <p:cNvSpPr>
            <a:spLocks noGrp="1"/>
          </p:cNvSpPr>
          <p:nvPr>
            <p:ph type="subTitle" idx="1"/>
          </p:nvPr>
        </p:nvSpPr>
        <p:spPr/>
        <p:txBody>
          <a:bodyPr>
            <a:normAutofit/>
          </a:bodyPr>
          <a:lstStyle/>
          <a:p>
            <a:r>
              <a:rPr lang="en-AU" sz="3600" dirty="0"/>
              <a:t>Yuval Yarom</a:t>
            </a:r>
          </a:p>
          <a:p>
            <a:r>
              <a:rPr lang="en-AU" sz="2800" dirty="0"/>
              <a:t>Ruhr University Bochum</a:t>
            </a:r>
            <a:endParaRPr lang="en-AU" dirty="0"/>
          </a:p>
        </p:txBody>
      </p:sp>
    </p:spTree>
    <p:extLst>
      <p:ext uri="{BB962C8B-B14F-4D97-AF65-F5344CB8AC3E}">
        <p14:creationId xmlns:p14="http://schemas.microsoft.com/office/powerpoint/2010/main" val="314902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3F995-9DE6-9D4B-92D7-CB26C52AB685}"/>
              </a:ext>
            </a:extLst>
          </p:cNvPr>
          <p:cNvSpPr>
            <a:spLocks noGrp="1"/>
          </p:cNvSpPr>
          <p:nvPr>
            <p:ph type="title"/>
          </p:nvPr>
        </p:nvSpPr>
        <p:spPr/>
        <p:txBody>
          <a:bodyPr/>
          <a:lstStyle/>
          <a:p>
            <a:r>
              <a:rPr lang="en-AU" sz="4400" dirty="0"/>
              <a:t>Computer Architecture Course</a:t>
            </a:r>
          </a:p>
        </p:txBody>
      </p:sp>
      <p:pic>
        <p:nvPicPr>
          <p:cNvPr id="4" name="Content Placeholder 3">
            <a:extLst>
              <a:ext uri="{FF2B5EF4-FFF2-40B4-BE49-F238E27FC236}">
                <a16:creationId xmlns:a16="http://schemas.microsoft.com/office/drawing/2014/main" id="{975683F8-28C1-7C44-87E7-ECFCD101716D}"/>
              </a:ext>
            </a:extLst>
          </p:cNvPr>
          <p:cNvPicPr>
            <a:picLocks noGrp="1" noChangeAspect="1"/>
          </p:cNvPicPr>
          <p:nvPr>
            <p:ph sz="quarter" idx="4294967295"/>
          </p:nvPr>
        </p:nvPicPr>
        <p:blipFill>
          <a:blip r:embed="rId2"/>
          <a:stretch>
            <a:fillRect/>
          </a:stretch>
        </p:blipFill>
        <p:spPr>
          <a:xfrm>
            <a:off x="8116888" y="954088"/>
            <a:ext cx="4075112" cy="5849937"/>
          </a:xfrm>
          <a:prstGeom prst="rect">
            <a:avLst/>
          </a:prstGeom>
        </p:spPr>
      </p:pic>
      <p:sp>
        <p:nvSpPr>
          <p:cNvPr id="3" name="Footer Placeholder 2">
            <a:extLst>
              <a:ext uri="{FF2B5EF4-FFF2-40B4-BE49-F238E27FC236}">
                <a16:creationId xmlns:a16="http://schemas.microsoft.com/office/drawing/2014/main" id="{21274DE3-0E6B-7F27-2A31-F00370BFCD44}"/>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532A3B84-30BE-A91F-921C-2B766FCB8CC5}"/>
              </a:ext>
            </a:extLst>
          </p:cNvPr>
          <p:cNvSpPr>
            <a:spLocks noGrp="1"/>
          </p:cNvSpPr>
          <p:nvPr>
            <p:ph type="sldNum" sz="quarter" idx="12"/>
          </p:nvPr>
        </p:nvSpPr>
        <p:spPr/>
        <p:txBody>
          <a:bodyPr/>
          <a:lstStyle/>
          <a:p>
            <a:fld id="{C714EB55-CF6F-4C0C-B992-04610649AA02}" type="slidenum">
              <a:rPr lang="en-AU" smtClean="0"/>
              <a:t>10</a:t>
            </a:fld>
            <a:endParaRPr lang="en-AU"/>
          </a:p>
        </p:txBody>
      </p:sp>
    </p:spTree>
    <p:extLst>
      <p:ext uri="{BB962C8B-B14F-4D97-AF65-F5344CB8AC3E}">
        <p14:creationId xmlns:p14="http://schemas.microsoft.com/office/powerpoint/2010/main" val="1926418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0ACF3302-445F-4B2E-A9AA-D59594F353BD}"/>
              </a:ext>
            </a:extLst>
          </p:cNvPr>
          <p:cNvGraphicFramePr>
            <a:graphicFrameLocks noGrp="1"/>
          </p:cNvGraphicFramePr>
          <p:nvPr>
            <p:extLst>
              <p:ext uri="{D42A27DB-BD31-4B8C-83A1-F6EECF244321}">
                <p14:modId xmlns:p14="http://schemas.microsoft.com/office/powerpoint/2010/main" val="3716170469"/>
              </p:ext>
            </p:extLst>
          </p:nvPr>
        </p:nvGraphicFramePr>
        <p:xfrm>
          <a:off x="2032000" y="4233778"/>
          <a:ext cx="8127999" cy="231648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377786985"/>
                    </a:ext>
                  </a:extLst>
                </a:gridCol>
                <a:gridCol w="2709333">
                  <a:extLst>
                    <a:ext uri="{9D8B030D-6E8A-4147-A177-3AD203B41FA5}">
                      <a16:colId xmlns:a16="http://schemas.microsoft.com/office/drawing/2014/main" val="5176326"/>
                    </a:ext>
                  </a:extLst>
                </a:gridCol>
                <a:gridCol w="2709333">
                  <a:extLst>
                    <a:ext uri="{9D8B030D-6E8A-4147-A177-3AD203B41FA5}">
                      <a16:colId xmlns:a16="http://schemas.microsoft.com/office/drawing/2014/main" val="1252866681"/>
                    </a:ext>
                  </a:extLst>
                </a:gridCol>
              </a:tblGrid>
              <a:tr h="370840">
                <a:tc>
                  <a:txBody>
                    <a:bodyPr/>
                    <a:lstStyle/>
                    <a:p>
                      <a:endParaRPr lang="en-AU" sz="32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3200" b="1" dirty="0"/>
                        <a:t>Model</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3200" b="1" dirty="0"/>
                        <a:t>Reality</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7507563"/>
                  </a:ext>
                </a:extLst>
              </a:tr>
              <a:tr h="370840">
                <a:tc>
                  <a:txBody>
                    <a:bodyPr/>
                    <a:lstStyle/>
                    <a:p>
                      <a:r>
                        <a:rPr lang="en-AU" sz="3200" b="1" dirty="0"/>
                        <a:t>Hardware</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AU" sz="3200" dirty="0"/>
                        <a:t>Dedicated</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AU" sz="3200" dirty="0"/>
                        <a:t>Shared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58662763"/>
                  </a:ext>
                </a:extLst>
              </a:tr>
              <a:tr h="370840">
                <a:tc>
                  <a:txBody>
                    <a:bodyPr/>
                    <a:lstStyle/>
                    <a:p>
                      <a:r>
                        <a:rPr lang="en-AU" sz="3200" b="1" dirty="0"/>
                        <a:t>Memory</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AU" sz="3200" dirty="0"/>
                        <a:t>Uniform</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AU" sz="3200" dirty="0"/>
                        <a:t>Non-uniform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7969548"/>
                  </a:ext>
                </a:extLst>
              </a:tr>
              <a:tr h="370840">
                <a:tc>
                  <a:txBody>
                    <a:bodyPr/>
                    <a:lstStyle/>
                    <a:p>
                      <a:r>
                        <a:rPr lang="en-AU" sz="3200" b="1" dirty="0"/>
                        <a:t>Execution</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AU" sz="3200" dirty="0"/>
                        <a:t>Serial</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AU" sz="3200" dirty="0"/>
                        <a:t>Superscalar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1349042"/>
                  </a:ext>
                </a:extLst>
              </a:tr>
            </a:tbl>
          </a:graphicData>
        </a:graphic>
      </p:graphicFrame>
      <p:sp>
        <p:nvSpPr>
          <p:cNvPr id="2" name="Title 1">
            <a:extLst>
              <a:ext uri="{FF2B5EF4-FFF2-40B4-BE49-F238E27FC236}">
                <a16:creationId xmlns:a16="http://schemas.microsoft.com/office/drawing/2014/main" id="{B0AB7598-3D73-5248-B475-0D6C7CBA271D}"/>
              </a:ext>
            </a:extLst>
          </p:cNvPr>
          <p:cNvSpPr>
            <a:spLocks noGrp="1"/>
          </p:cNvSpPr>
          <p:nvPr>
            <p:ph type="title"/>
          </p:nvPr>
        </p:nvSpPr>
        <p:spPr/>
        <p:txBody>
          <a:bodyPr/>
          <a:lstStyle/>
          <a:p>
            <a:r>
              <a:rPr lang="en-AU" dirty="0"/>
              <a:t>Programmers’ Model of Execution</a:t>
            </a:r>
          </a:p>
        </p:txBody>
      </p:sp>
      <p:sp>
        <p:nvSpPr>
          <p:cNvPr id="8" name="Content Placeholder 7">
            <a:extLst>
              <a:ext uri="{FF2B5EF4-FFF2-40B4-BE49-F238E27FC236}">
                <a16:creationId xmlns:a16="http://schemas.microsoft.com/office/drawing/2014/main" id="{53F37072-8FDD-3C43-987C-52A0D9EDC9C6}"/>
              </a:ext>
            </a:extLst>
          </p:cNvPr>
          <p:cNvSpPr>
            <a:spLocks noGrp="1"/>
          </p:cNvSpPr>
          <p:nvPr>
            <p:ph sz="quarter" idx="4294967295"/>
          </p:nvPr>
        </p:nvSpPr>
        <p:spPr>
          <a:xfrm>
            <a:off x="0" y="909638"/>
            <a:ext cx="7656513" cy="5345112"/>
          </a:xfrm>
        </p:spPr>
        <p:txBody>
          <a:bodyPr/>
          <a:lstStyle/>
          <a:p>
            <a:r>
              <a:rPr lang="en-AU" sz="3200" dirty="0"/>
              <a:t>High level languages</a:t>
            </a:r>
          </a:p>
          <a:p>
            <a:r>
              <a:rPr lang="en-AU" sz="3200" dirty="0"/>
              <a:t>Asymptotic rather than concrete performance</a:t>
            </a:r>
          </a:p>
          <a:p>
            <a:r>
              <a:rPr lang="en-AU" sz="3200" dirty="0"/>
              <a:t>Architecture is a minor topic</a:t>
            </a:r>
          </a:p>
          <a:p>
            <a:r>
              <a:rPr lang="en-AU" sz="3200" dirty="0"/>
              <a:t>Focus on abstraction</a:t>
            </a:r>
          </a:p>
          <a:p>
            <a:r>
              <a:rPr lang="en-AU" sz="3200" dirty="0"/>
              <a:t>CPU Vendors’ interests</a:t>
            </a:r>
          </a:p>
          <a:p>
            <a:pPr marL="0" indent="0">
              <a:buNone/>
            </a:pPr>
            <a:endParaRPr lang="en-AU" dirty="0"/>
          </a:p>
          <a:p>
            <a:endParaRPr lang="en-AU" dirty="0"/>
          </a:p>
        </p:txBody>
      </p:sp>
      <p:grpSp>
        <p:nvGrpSpPr>
          <p:cNvPr id="10" name="Group 9">
            <a:extLst>
              <a:ext uri="{FF2B5EF4-FFF2-40B4-BE49-F238E27FC236}">
                <a16:creationId xmlns:a16="http://schemas.microsoft.com/office/drawing/2014/main" id="{D60B5475-AA8F-B84E-8E9C-DF3A392DE943}"/>
              </a:ext>
            </a:extLst>
          </p:cNvPr>
          <p:cNvGrpSpPr/>
          <p:nvPr/>
        </p:nvGrpSpPr>
        <p:grpSpPr>
          <a:xfrm>
            <a:off x="8946157" y="845136"/>
            <a:ext cx="2804160" cy="3474720"/>
            <a:chOff x="8945880" y="716280"/>
            <a:chExt cx="2804160" cy="3474720"/>
          </a:xfrm>
        </p:grpSpPr>
        <p:sp>
          <p:nvSpPr>
            <p:cNvPr id="9" name="Rectangle 8">
              <a:extLst>
                <a:ext uri="{FF2B5EF4-FFF2-40B4-BE49-F238E27FC236}">
                  <a16:creationId xmlns:a16="http://schemas.microsoft.com/office/drawing/2014/main" id="{F66061CA-8FF7-F744-BC25-3BC39DB73F07}"/>
                </a:ext>
              </a:extLst>
            </p:cNvPr>
            <p:cNvSpPr/>
            <p:nvPr/>
          </p:nvSpPr>
          <p:spPr>
            <a:xfrm>
              <a:off x="8945880" y="716280"/>
              <a:ext cx="2804160" cy="34747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6" name="Content Placeholder 3">
              <a:extLst>
                <a:ext uri="{FF2B5EF4-FFF2-40B4-BE49-F238E27FC236}">
                  <a16:creationId xmlns:a16="http://schemas.microsoft.com/office/drawing/2014/main" id="{96817BEC-8472-8545-9D81-A397E24483F3}"/>
                </a:ext>
              </a:extLst>
            </p:cNvPr>
            <p:cNvPicPr>
              <a:picLocks noChangeAspect="1"/>
            </p:cNvPicPr>
            <p:nvPr/>
          </p:nvPicPr>
          <p:blipFill>
            <a:blip r:embed="rId2"/>
            <a:stretch>
              <a:fillRect/>
            </a:stretch>
          </p:blipFill>
          <p:spPr>
            <a:xfrm>
              <a:off x="9342120" y="1009501"/>
              <a:ext cx="2011680" cy="2888278"/>
            </a:xfrm>
            <a:prstGeom prst="rect">
              <a:avLst/>
            </a:prstGeom>
          </p:spPr>
        </p:pic>
      </p:grpSp>
      <p:pic>
        <p:nvPicPr>
          <p:cNvPr id="14" name="Picture 13">
            <a:extLst>
              <a:ext uri="{FF2B5EF4-FFF2-40B4-BE49-F238E27FC236}">
                <a16:creationId xmlns:a16="http://schemas.microsoft.com/office/drawing/2014/main" id="{694F5899-0780-874A-AF24-75CC4B86E41A}"/>
              </a:ext>
            </a:extLst>
          </p:cNvPr>
          <p:cNvPicPr>
            <a:picLocks noChangeAspect="1"/>
          </p:cNvPicPr>
          <p:nvPr/>
        </p:nvPicPr>
        <p:blipFill rotWithShape="1">
          <a:blip r:embed="rId3"/>
          <a:srcRect l="27778" r="28008" b="75497"/>
          <a:stretch/>
        </p:blipFill>
        <p:spPr>
          <a:xfrm>
            <a:off x="9157601" y="1054300"/>
            <a:ext cx="2366027" cy="758041"/>
          </a:xfrm>
          <a:prstGeom prst="rect">
            <a:avLst/>
          </a:prstGeom>
        </p:spPr>
      </p:pic>
      <p:pic>
        <p:nvPicPr>
          <p:cNvPr id="15" name="Picture 14">
            <a:extLst>
              <a:ext uri="{FF2B5EF4-FFF2-40B4-BE49-F238E27FC236}">
                <a16:creationId xmlns:a16="http://schemas.microsoft.com/office/drawing/2014/main" id="{4FA90D6A-61D4-2949-8FAE-A0C2682C7706}"/>
              </a:ext>
            </a:extLst>
          </p:cNvPr>
          <p:cNvPicPr>
            <a:picLocks noChangeAspect="1"/>
          </p:cNvPicPr>
          <p:nvPr/>
        </p:nvPicPr>
        <p:blipFill rotWithShape="1">
          <a:blip r:embed="rId3"/>
          <a:srcRect l="27778" r="28008" b="50000"/>
          <a:stretch/>
        </p:blipFill>
        <p:spPr>
          <a:xfrm>
            <a:off x="9157601" y="1038911"/>
            <a:ext cx="2366027" cy="1546860"/>
          </a:xfrm>
          <a:prstGeom prst="rect">
            <a:avLst/>
          </a:prstGeom>
        </p:spPr>
      </p:pic>
      <p:pic>
        <p:nvPicPr>
          <p:cNvPr id="4" name="Picture 3">
            <a:extLst>
              <a:ext uri="{FF2B5EF4-FFF2-40B4-BE49-F238E27FC236}">
                <a16:creationId xmlns:a16="http://schemas.microsoft.com/office/drawing/2014/main" id="{DB7655FF-82CF-0448-A726-4F6DECD48DA7}"/>
              </a:ext>
            </a:extLst>
          </p:cNvPr>
          <p:cNvPicPr>
            <a:picLocks noChangeAspect="1"/>
          </p:cNvPicPr>
          <p:nvPr/>
        </p:nvPicPr>
        <p:blipFill rotWithShape="1">
          <a:blip r:embed="rId3"/>
          <a:srcRect l="27778" r="28008" b="27222"/>
          <a:stretch/>
        </p:blipFill>
        <p:spPr>
          <a:xfrm>
            <a:off x="9157601" y="1038911"/>
            <a:ext cx="2366027" cy="2251561"/>
          </a:xfrm>
          <a:prstGeom prst="rect">
            <a:avLst/>
          </a:prstGeom>
        </p:spPr>
      </p:pic>
      <p:pic>
        <p:nvPicPr>
          <p:cNvPr id="16" name="Picture 15">
            <a:extLst>
              <a:ext uri="{FF2B5EF4-FFF2-40B4-BE49-F238E27FC236}">
                <a16:creationId xmlns:a16="http://schemas.microsoft.com/office/drawing/2014/main" id="{49C50148-B89D-6942-BFCE-2D3AA0CEFF5C}"/>
              </a:ext>
            </a:extLst>
          </p:cNvPr>
          <p:cNvPicPr>
            <a:picLocks noChangeAspect="1"/>
          </p:cNvPicPr>
          <p:nvPr/>
        </p:nvPicPr>
        <p:blipFill rotWithShape="1">
          <a:blip r:embed="rId3"/>
          <a:srcRect l="27778" r="28008"/>
          <a:stretch/>
        </p:blipFill>
        <p:spPr>
          <a:xfrm>
            <a:off x="9157601" y="1038911"/>
            <a:ext cx="2366027" cy="3093720"/>
          </a:xfrm>
          <a:prstGeom prst="rect">
            <a:avLst/>
          </a:prstGeom>
        </p:spPr>
      </p:pic>
      <p:sp>
        <p:nvSpPr>
          <p:cNvPr id="11" name="Rounded Rectangle 4">
            <a:extLst>
              <a:ext uri="{FF2B5EF4-FFF2-40B4-BE49-F238E27FC236}">
                <a16:creationId xmlns:a16="http://schemas.microsoft.com/office/drawing/2014/main" id="{AFD570D7-0F26-4128-B328-CB9BBA4A0FA6}"/>
              </a:ext>
            </a:extLst>
          </p:cNvPr>
          <p:cNvSpPr/>
          <p:nvPr/>
        </p:nvSpPr>
        <p:spPr>
          <a:xfrm>
            <a:off x="1067076" y="2310615"/>
            <a:ext cx="8275321" cy="1863774"/>
          </a:xfrm>
          <a:prstGeom prst="round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4000" b="1" dirty="0">
                <a:solidFill>
                  <a:schemeClr val="tx1">
                    <a:lumMod val="65000"/>
                    <a:lumOff val="35000"/>
                  </a:schemeClr>
                </a:solidFill>
              </a:rPr>
              <a:t>Eventually, reality kicks in.</a:t>
            </a:r>
          </a:p>
        </p:txBody>
      </p:sp>
      <p:sp>
        <p:nvSpPr>
          <p:cNvPr id="3" name="Footer Placeholder 2">
            <a:extLst>
              <a:ext uri="{FF2B5EF4-FFF2-40B4-BE49-F238E27FC236}">
                <a16:creationId xmlns:a16="http://schemas.microsoft.com/office/drawing/2014/main" id="{78A667BF-938C-E779-1101-63D77C6F458C}"/>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62F0F28B-5D5E-86ED-9213-C46B79E2D989}"/>
              </a:ext>
            </a:extLst>
          </p:cNvPr>
          <p:cNvSpPr>
            <a:spLocks noGrp="1"/>
          </p:cNvSpPr>
          <p:nvPr>
            <p:ph type="sldNum" sz="quarter" idx="12"/>
          </p:nvPr>
        </p:nvSpPr>
        <p:spPr/>
        <p:txBody>
          <a:bodyPr/>
          <a:lstStyle/>
          <a:p>
            <a:fld id="{C714EB55-CF6F-4C0C-B992-04610649AA02}" type="slidenum">
              <a:rPr lang="en-AU" smtClean="0"/>
              <a:t>11</a:t>
            </a:fld>
            <a:endParaRPr lang="en-AU"/>
          </a:p>
        </p:txBody>
      </p:sp>
    </p:spTree>
    <p:extLst>
      <p:ext uri="{BB962C8B-B14F-4D97-AF65-F5344CB8AC3E}">
        <p14:creationId xmlns:p14="http://schemas.microsoft.com/office/powerpoint/2010/main" val="394646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6810-AC1F-9F15-73B1-49EAFF8C4E30}"/>
              </a:ext>
            </a:extLst>
          </p:cNvPr>
          <p:cNvSpPr>
            <a:spLocks noGrp="1"/>
          </p:cNvSpPr>
          <p:nvPr>
            <p:ph type="title"/>
          </p:nvPr>
        </p:nvSpPr>
        <p:spPr/>
        <p:txBody>
          <a:bodyPr/>
          <a:lstStyle/>
          <a:p>
            <a:r>
              <a:rPr lang="en-AU" dirty="0"/>
              <a:t>Reality Kicking In</a:t>
            </a:r>
          </a:p>
        </p:txBody>
      </p:sp>
      <p:sp>
        <p:nvSpPr>
          <p:cNvPr id="4" name="Footer Placeholder 3">
            <a:extLst>
              <a:ext uri="{FF2B5EF4-FFF2-40B4-BE49-F238E27FC236}">
                <a16:creationId xmlns:a16="http://schemas.microsoft.com/office/drawing/2014/main" id="{DC8CBEDB-7AE0-DFC6-ED16-7E8997FBC882}"/>
              </a:ext>
            </a:extLst>
          </p:cNvPr>
          <p:cNvSpPr>
            <a:spLocks noGrp="1"/>
          </p:cNvSpPr>
          <p:nvPr>
            <p:ph type="ftr" sz="quarter" idx="11"/>
          </p:nvPr>
        </p:nvSpPr>
        <p:spPr>
          <a:ln w="76200">
            <a:noFill/>
          </a:ln>
        </p:spPr>
        <p:txBody>
          <a:bodyPr/>
          <a:lstStyle/>
          <a:p>
            <a:r>
              <a:rPr lang="en-AU"/>
              <a:t>MAD - Lecture 1 - Introduction </a:t>
            </a:r>
          </a:p>
        </p:txBody>
      </p:sp>
      <p:sp>
        <p:nvSpPr>
          <p:cNvPr id="5" name="Slide Number Placeholder 4">
            <a:extLst>
              <a:ext uri="{FF2B5EF4-FFF2-40B4-BE49-F238E27FC236}">
                <a16:creationId xmlns:a16="http://schemas.microsoft.com/office/drawing/2014/main" id="{93377CDF-3248-30B8-DC5F-D0FCE501A274}"/>
              </a:ext>
            </a:extLst>
          </p:cNvPr>
          <p:cNvSpPr>
            <a:spLocks noGrp="1"/>
          </p:cNvSpPr>
          <p:nvPr>
            <p:ph type="sldNum" sz="quarter" idx="12"/>
          </p:nvPr>
        </p:nvSpPr>
        <p:spPr>
          <a:ln w="76200">
            <a:noFill/>
          </a:ln>
        </p:spPr>
        <p:txBody>
          <a:bodyPr/>
          <a:lstStyle/>
          <a:p>
            <a:fld id="{C714EB55-CF6F-4C0C-B992-04610649AA02}" type="slidenum">
              <a:rPr lang="en-AU" smtClean="0"/>
              <a:t>12</a:t>
            </a:fld>
            <a:endParaRPr lang="en-AU"/>
          </a:p>
        </p:txBody>
      </p:sp>
      <p:pic>
        <p:nvPicPr>
          <p:cNvPr id="25" name="Picture 24">
            <a:extLst>
              <a:ext uri="{FF2B5EF4-FFF2-40B4-BE49-F238E27FC236}">
                <a16:creationId xmlns:a16="http://schemas.microsoft.com/office/drawing/2014/main" id="{2A2E172C-B630-26E8-0779-7E78BDB6F6E2}"/>
              </a:ext>
            </a:extLst>
          </p:cNvPr>
          <p:cNvPicPr>
            <a:picLocks noChangeAspect="1"/>
          </p:cNvPicPr>
          <p:nvPr/>
        </p:nvPicPr>
        <p:blipFill>
          <a:blip r:embed="rId2"/>
          <a:stretch>
            <a:fillRect/>
          </a:stretch>
        </p:blipFill>
        <p:spPr>
          <a:xfrm>
            <a:off x="-16813" y="679551"/>
            <a:ext cx="6067302" cy="4300762"/>
          </a:xfrm>
          <a:prstGeom prst="rect">
            <a:avLst/>
          </a:prstGeom>
          <a:ln w="76200">
            <a:solidFill>
              <a:schemeClr val="accent6">
                <a:lumMod val="60000"/>
                <a:lumOff val="40000"/>
              </a:schemeClr>
            </a:solidFill>
          </a:ln>
        </p:spPr>
      </p:pic>
      <p:pic>
        <p:nvPicPr>
          <p:cNvPr id="21" name="Picture 20">
            <a:extLst>
              <a:ext uri="{FF2B5EF4-FFF2-40B4-BE49-F238E27FC236}">
                <a16:creationId xmlns:a16="http://schemas.microsoft.com/office/drawing/2014/main" id="{F9D8B4D4-133C-D866-6B82-D5618FFDB297}"/>
              </a:ext>
            </a:extLst>
          </p:cNvPr>
          <p:cNvPicPr>
            <a:picLocks noChangeAspect="1"/>
          </p:cNvPicPr>
          <p:nvPr/>
        </p:nvPicPr>
        <p:blipFill>
          <a:blip r:embed="rId3"/>
          <a:stretch>
            <a:fillRect/>
          </a:stretch>
        </p:blipFill>
        <p:spPr>
          <a:xfrm>
            <a:off x="216317" y="2305580"/>
            <a:ext cx="6777136" cy="3843043"/>
          </a:xfrm>
          <a:prstGeom prst="rect">
            <a:avLst/>
          </a:prstGeom>
          <a:ln w="76200">
            <a:solidFill>
              <a:schemeClr val="accent6">
                <a:lumMod val="60000"/>
                <a:lumOff val="40000"/>
              </a:schemeClr>
            </a:solidFill>
          </a:ln>
        </p:spPr>
      </p:pic>
      <p:pic>
        <p:nvPicPr>
          <p:cNvPr id="17" name="Picture 16">
            <a:extLst>
              <a:ext uri="{FF2B5EF4-FFF2-40B4-BE49-F238E27FC236}">
                <a16:creationId xmlns:a16="http://schemas.microsoft.com/office/drawing/2014/main" id="{5EF3D2B3-CAD6-B418-3AA7-5B14E5D74B35}"/>
              </a:ext>
            </a:extLst>
          </p:cNvPr>
          <p:cNvPicPr>
            <a:picLocks noChangeAspect="1"/>
          </p:cNvPicPr>
          <p:nvPr/>
        </p:nvPicPr>
        <p:blipFill>
          <a:blip r:embed="rId4"/>
          <a:stretch>
            <a:fillRect/>
          </a:stretch>
        </p:blipFill>
        <p:spPr>
          <a:xfrm>
            <a:off x="193997" y="3314162"/>
            <a:ext cx="6768903" cy="4009605"/>
          </a:xfrm>
          <a:prstGeom prst="rect">
            <a:avLst/>
          </a:prstGeom>
        </p:spPr>
      </p:pic>
      <p:pic>
        <p:nvPicPr>
          <p:cNvPr id="23" name="Picture 22">
            <a:extLst>
              <a:ext uri="{FF2B5EF4-FFF2-40B4-BE49-F238E27FC236}">
                <a16:creationId xmlns:a16="http://schemas.microsoft.com/office/drawing/2014/main" id="{942F8584-0067-B9EE-41F9-7E85DBFB1368}"/>
              </a:ext>
            </a:extLst>
          </p:cNvPr>
          <p:cNvPicPr>
            <a:picLocks noChangeAspect="1"/>
          </p:cNvPicPr>
          <p:nvPr/>
        </p:nvPicPr>
        <p:blipFill>
          <a:blip r:embed="rId5"/>
          <a:stretch>
            <a:fillRect/>
          </a:stretch>
        </p:blipFill>
        <p:spPr>
          <a:xfrm>
            <a:off x="2606911" y="909774"/>
            <a:ext cx="5529757" cy="4479689"/>
          </a:xfrm>
          <a:prstGeom prst="rect">
            <a:avLst/>
          </a:prstGeom>
          <a:ln w="76200">
            <a:solidFill>
              <a:schemeClr val="accent6">
                <a:lumMod val="60000"/>
                <a:lumOff val="40000"/>
              </a:schemeClr>
            </a:solidFill>
          </a:ln>
        </p:spPr>
      </p:pic>
      <p:pic>
        <p:nvPicPr>
          <p:cNvPr id="13" name="Picture 12">
            <a:extLst>
              <a:ext uri="{FF2B5EF4-FFF2-40B4-BE49-F238E27FC236}">
                <a16:creationId xmlns:a16="http://schemas.microsoft.com/office/drawing/2014/main" id="{92A318C2-6EDD-97E1-37C9-C0DA470AF544}"/>
              </a:ext>
            </a:extLst>
          </p:cNvPr>
          <p:cNvPicPr>
            <a:picLocks noChangeAspect="1"/>
          </p:cNvPicPr>
          <p:nvPr/>
        </p:nvPicPr>
        <p:blipFill>
          <a:blip r:embed="rId6"/>
          <a:stretch>
            <a:fillRect/>
          </a:stretch>
        </p:blipFill>
        <p:spPr>
          <a:xfrm>
            <a:off x="2952910" y="2784230"/>
            <a:ext cx="6103947" cy="3603340"/>
          </a:xfrm>
          <a:prstGeom prst="rect">
            <a:avLst/>
          </a:prstGeom>
          <a:ln w="76200">
            <a:solidFill>
              <a:schemeClr val="accent6">
                <a:lumMod val="60000"/>
                <a:lumOff val="40000"/>
              </a:schemeClr>
            </a:solidFill>
          </a:ln>
        </p:spPr>
      </p:pic>
      <p:pic>
        <p:nvPicPr>
          <p:cNvPr id="19" name="Picture 18">
            <a:extLst>
              <a:ext uri="{FF2B5EF4-FFF2-40B4-BE49-F238E27FC236}">
                <a16:creationId xmlns:a16="http://schemas.microsoft.com/office/drawing/2014/main" id="{D46275FC-42C9-D367-CE95-6A27FE4E850D}"/>
              </a:ext>
            </a:extLst>
          </p:cNvPr>
          <p:cNvPicPr>
            <a:picLocks noChangeAspect="1"/>
          </p:cNvPicPr>
          <p:nvPr/>
        </p:nvPicPr>
        <p:blipFill>
          <a:blip r:embed="rId7"/>
          <a:stretch>
            <a:fillRect/>
          </a:stretch>
        </p:blipFill>
        <p:spPr>
          <a:xfrm>
            <a:off x="4438386" y="938821"/>
            <a:ext cx="6792146" cy="4094144"/>
          </a:xfrm>
          <a:prstGeom prst="rect">
            <a:avLst/>
          </a:prstGeom>
          <a:ln w="76200">
            <a:solidFill>
              <a:schemeClr val="accent6">
                <a:lumMod val="60000"/>
                <a:lumOff val="40000"/>
              </a:schemeClr>
            </a:solidFill>
          </a:ln>
        </p:spPr>
      </p:pic>
      <p:pic>
        <p:nvPicPr>
          <p:cNvPr id="15" name="Picture 14">
            <a:extLst>
              <a:ext uri="{FF2B5EF4-FFF2-40B4-BE49-F238E27FC236}">
                <a16:creationId xmlns:a16="http://schemas.microsoft.com/office/drawing/2014/main" id="{E43EA1DB-FE6C-93FE-1546-D0EA703DEBD8}"/>
              </a:ext>
            </a:extLst>
          </p:cNvPr>
          <p:cNvPicPr>
            <a:picLocks noChangeAspect="1"/>
          </p:cNvPicPr>
          <p:nvPr/>
        </p:nvPicPr>
        <p:blipFill>
          <a:blip r:embed="rId8"/>
          <a:stretch>
            <a:fillRect/>
          </a:stretch>
        </p:blipFill>
        <p:spPr>
          <a:xfrm>
            <a:off x="5084297" y="1706058"/>
            <a:ext cx="7221207" cy="4360708"/>
          </a:xfrm>
          <a:prstGeom prst="rect">
            <a:avLst/>
          </a:prstGeom>
          <a:ln w="76200">
            <a:solidFill>
              <a:schemeClr val="accent6">
                <a:lumMod val="60000"/>
                <a:lumOff val="40000"/>
              </a:schemeClr>
            </a:solidFill>
          </a:ln>
        </p:spPr>
      </p:pic>
      <p:pic>
        <p:nvPicPr>
          <p:cNvPr id="7" name="Picture 6">
            <a:extLst>
              <a:ext uri="{FF2B5EF4-FFF2-40B4-BE49-F238E27FC236}">
                <a16:creationId xmlns:a16="http://schemas.microsoft.com/office/drawing/2014/main" id="{4E2F309F-1A9C-DDAD-7D7A-79BD48928C20}"/>
              </a:ext>
            </a:extLst>
          </p:cNvPr>
          <p:cNvPicPr>
            <a:picLocks noChangeAspect="1"/>
          </p:cNvPicPr>
          <p:nvPr/>
        </p:nvPicPr>
        <p:blipFill>
          <a:blip r:embed="rId9"/>
          <a:stretch>
            <a:fillRect/>
          </a:stretch>
        </p:blipFill>
        <p:spPr>
          <a:xfrm>
            <a:off x="6348083" y="3330225"/>
            <a:ext cx="6581586" cy="3552404"/>
          </a:xfrm>
          <a:prstGeom prst="rect">
            <a:avLst/>
          </a:prstGeom>
          <a:ln w="76200">
            <a:solidFill>
              <a:schemeClr val="accent6">
                <a:lumMod val="60000"/>
                <a:lumOff val="40000"/>
              </a:schemeClr>
            </a:solidFill>
          </a:ln>
        </p:spPr>
      </p:pic>
    </p:spTree>
    <p:extLst>
      <p:ext uri="{BB962C8B-B14F-4D97-AF65-F5344CB8AC3E}">
        <p14:creationId xmlns:p14="http://schemas.microsoft.com/office/powerpoint/2010/main" val="320170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720A-144C-EF1F-1399-9E805AFE719C}"/>
              </a:ext>
            </a:extLst>
          </p:cNvPr>
          <p:cNvSpPr>
            <a:spLocks noGrp="1"/>
          </p:cNvSpPr>
          <p:nvPr>
            <p:ph type="title"/>
          </p:nvPr>
        </p:nvSpPr>
        <p:spPr/>
        <p:txBody>
          <a:bodyPr/>
          <a:lstStyle/>
          <a:p>
            <a:r>
              <a:rPr lang="en-AU" dirty="0"/>
              <a:t>Learning Outcomes</a:t>
            </a:r>
          </a:p>
        </p:txBody>
      </p:sp>
      <p:sp>
        <p:nvSpPr>
          <p:cNvPr id="3" name="Content Placeholder 2">
            <a:extLst>
              <a:ext uri="{FF2B5EF4-FFF2-40B4-BE49-F238E27FC236}">
                <a16:creationId xmlns:a16="http://schemas.microsoft.com/office/drawing/2014/main" id="{F448FC2C-BCF3-4D77-5C48-B9488CFEE765}"/>
              </a:ext>
            </a:extLst>
          </p:cNvPr>
          <p:cNvSpPr>
            <a:spLocks noGrp="1"/>
          </p:cNvSpPr>
          <p:nvPr>
            <p:ph idx="1"/>
          </p:nvPr>
        </p:nvSpPr>
        <p:spPr/>
        <p:txBody>
          <a:bodyPr/>
          <a:lstStyle/>
          <a:p>
            <a:r>
              <a:rPr lang="en-AU" dirty="0"/>
              <a:t>Diagnose microarchitectural vulnerabilities</a:t>
            </a:r>
          </a:p>
          <a:p>
            <a:endParaRPr lang="en-AU" dirty="0"/>
          </a:p>
          <a:p>
            <a:r>
              <a:rPr lang="en-AU" dirty="0"/>
              <a:t>Assess software for resilience against microarchitectural vulnerabilities</a:t>
            </a:r>
          </a:p>
          <a:p>
            <a:endParaRPr lang="en-AU" dirty="0"/>
          </a:p>
          <a:p>
            <a:r>
              <a:rPr lang="en-AU" dirty="0"/>
              <a:t>Design and program proof-of-concept exploits of vulnerable software and hardware</a:t>
            </a:r>
          </a:p>
          <a:p>
            <a:endParaRPr lang="en-AU" dirty="0"/>
          </a:p>
          <a:p>
            <a:r>
              <a:rPr lang="en-AU" dirty="0"/>
              <a:t>Design and implement countermeasures for software executing on vulnerable hardware</a:t>
            </a:r>
          </a:p>
        </p:txBody>
      </p:sp>
      <p:sp>
        <p:nvSpPr>
          <p:cNvPr id="4" name="Footer Placeholder 3">
            <a:extLst>
              <a:ext uri="{FF2B5EF4-FFF2-40B4-BE49-F238E27FC236}">
                <a16:creationId xmlns:a16="http://schemas.microsoft.com/office/drawing/2014/main" id="{123B75F9-9C99-F2B0-1880-3BD5215C5646}"/>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1AA36D6C-0694-92A1-25E0-2E8DD2063602}"/>
              </a:ext>
            </a:extLst>
          </p:cNvPr>
          <p:cNvSpPr>
            <a:spLocks noGrp="1"/>
          </p:cNvSpPr>
          <p:nvPr>
            <p:ph type="sldNum" sz="quarter" idx="12"/>
          </p:nvPr>
        </p:nvSpPr>
        <p:spPr/>
        <p:txBody>
          <a:bodyPr/>
          <a:lstStyle/>
          <a:p>
            <a:fld id="{C714EB55-CF6F-4C0C-B992-04610649AA02}" type="slidenum">
              <a:rPr lang="en-AU" smtClean="0"/>
              <a:t>13</a:t>
            </a:fld>
            <a:endParaRPr lang="en-AU"/>
          </a:p>
        </p:txBody>
      </p:sp>
    </p:spTree>
    <p:extLst>
      <p:ext uri="{BB962C8B-B14F-4D97-AF65-F5344CB8AC3E}">
        <p14:creationId xmlns:p14="http://schemas.microsoft.com/office/powerpoint/2010/main" val="112016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68114-DC23-86FF-CAF6-A11958B657B8}"/>
              </a:ext>
            </a:extLst>
          </p:cNvPr>
          <p:cNvSpPr>
            <a:spLocks noGrp="1"/>
          </p:cNvSpPr>
          <p:nvPr>
            <p:ph type="ctrTitle"/>
          </p:nvPr>
        </p:nvSpPr>
        <p:spPr/>
        <p:txBody>
          <a:bodyPr/>
          <a:lstStyle/>
          <a:p>
            <a:r>
              <a:rPr lang="en-AU" dirty="0"/>
              <a:t>Introduction to x86 Assembly</a:t>
            </a:r>
          </a:p>
        </p:txBody>
      </p:sp>
      <p:sp>
        <p:nvSpPr>
          <p:cNvPr id="3" name="Subtitle 2">
            <a:extLst>
              <a:ext uri="{FF2B5EF4-FFF2-40B4-BE49-F238E27FC236}">
                <a16:creationId xmlns:a16="http://schemas.microsoft.com/office/drawing/2014/main" id="{ECE2EC45-11E1-F5F5-4AE4-29D788B55716}"/>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218478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0C5721D-2CFA-A11E-B49F-2425272C9D8D}"/>
              </a:ext>
            </a:extLst>
          </p:cNvPr>
          <p:cNvSpPr/>
          <p:nvPr/>
        </p:nvSpPr>
        <p:spPr>
          <a:xfrm>
            <a:off x="4345969" y="1387011"/>
            <a:ext cx="6801492" cy="3400746"/>
          </a:xfrm>
          <a:prstGeom prst="rect">
            <a:avLst/>
          </a:prstGeom>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AU" sz="2400" dirty="0"/>
              <a:t>CPU</a:t>
            </a:r>
            <a:endParaRPr lang="en-AU" dirty="0"/>
          </a:p>
        </p:txBody>
      </p:sp>
      <p:sp>
        <p:nvSpPr>
          <p:cNvPr id="2" name="Title 1">
            <a:extLst>
              <a:ext uri="{FF2B5EF4-FFF2-40B4-BE49-F238E27FC236}">
                <a16:creationId xmlns:a16="http://schemas.microsoft.com/office/drawing/2014/main" id="{FC519B10-9078-F56F-0D94-3124520E2EE2}"/>
              </a:ext>
            </a:extLst>
          </p:cNvPr>
          <p:cNvSpPr>
            <a:spLocks noGrp="1"/>
          </p:cNvSpPr>
          <p:nvPr>
            <p:ph type="title"/>
          </p:nvPr>
        </p:nvSpPr>
        <p:spPr/>
        <p:txBody>
          <a:bodyPr/>
          <a:lstStyle/>
          <a:p>
            <a:r>
              <a:rPr lang="en-AU" dirty="0"/>
              <a:t>Execution Model </a:t>
            </a:r>
          </a:p>
        </p:txBody>
      </p:sp>
      <p:sp>
        <p:nvSpPr>
          <p:cNvPr id="23" name="Content Placeholder 22">
            <a:extLst>
              <a:ext uri="{FF2B5EF4-FFF2-40B4-BE49-F238E27FC236}">
                <a16:creationId xmlns:a16="http://schemas.microsoft.com/office/drawing/2014/main" id="{66815646-D97C-8AFD-90B6-4D0E62519711}"/>
              </a:ext>
            </a:extLst>
          </p:cNvPr>
          <p:cNvSpPr>
            <a:spLocks noGrp="1"/>
          </p:cNvSpPr>
          <p:nvPr>
            <p:ph idx="1"/>
          </p:nvPr>
        </p:nvSpPr>
        <p:spPr>
          <a:xfrm>
            <a:off x="0" y="992144"/>
            <a:ext cx="4992542" cy="5500729"/>
          </a:xfrm>
        </p:spPr>
        <p:txBody>
          <a:bodyPr/>
          <a:lstStyle/>
          <a:p>
            <a:r>
              <a:rPr lang="en-AU" dirty="0">
                <a:solidFill>
                  <a:srgbClr val="7030A0"/>
                </a:solidFill>
              </a:rPr>
              <a:t>Fetch</a:t>
            </a:r>
          </a:p>
          <a:p>
            <a:r>
              <a:rPr lang="en-AU" dirty="0">
                <a:solidFill>
                  <a:srgbClr val="7030A0"/>
                </a:solidFill>
              </a:rPr>
              <a:t>Decode</a:t>
            </a:r>
          </a:p>
          <a:p>
            <a:r>
              <a:rPr lang="en-AU" dirty="0">
                <a:solidFill>
                  <a:srgbClr val="7030A0"/>
                </a:solidFill>
              </a:rPr>
              <a:t>Execute</a:t>
            </a:r>
          </a:p>
        </p:txBody>
      </p:sp>
      <p:sp>
        <p:nvSpPr>
          <p:cNvPr id="4" name="Footer Placeholder 3">
            <a:extLst>
              <a:ext uri="{FF2B5EF4-FFF2-40B4-BE49-F238E27FC236}">
                <a16:creationId xmlns:a16="http://schemas.microsoft.com/office/drawing/2014/main" id="{4BA60AD2-6294-ADD5-E080-66817DC23FB7}"/>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A082CA64-4431-B7CC-2F27-D30A320A2677}"/>
              </a:ext>
            </a:extLst>
          </p:cNvPr>
          <p:cNvSpPr>
            <a:spLocks noGrp="1"/>
          </p:cNvSpPr>
          <p:nvPr>
            <p:ph type="sldNum" sz="quarter" idx="12"/>
          </p:nvPr>
        </p:nvSpPr>
        <p:spPr/>
        <p:txBody>
          <a:bodyPr/>
          <a:lstStyle/>
          <a:p>
            <a:fld id="{C714EB55-CF6F-4C0C-B992-04610649AA02}" type="slidenum">
              <a:rPr lang="en-AU" smtClean="0"/>
              <a:t>15</a:t>
            </a:fld>
            <a:endParaRPr lang="en-AU"/>
          </a:p>
        </p:txBody>
      </p:sp>
      <p:sp>
        <p:nvSpPr>
          <p:cNvPr id="7" name="Rectangle 6">
            <a:extLst>
              <a:ext uri="{FF2B5EF4-FFF2-40B4-BE49-F238E27FC236}">
                <a16:creationId xmlns:a16="http://schemas.microsoft.com/office/drawing/2014/main" id="{7FF65C7A-2188-DCB9-015D-FDF8C5EF3A5D}"/>
              </a:ext>
            </a:extLst>
          </p:cNvPr>
          <p:cNvSpPr/>
          <p:nvPr/>
        </p:nvSpPr>
        <p:spPr>
          <a:xfrm>
            <a:off x="4752025" y="2128205"/>
            <a:ext cx="2387151" cy="365125"/>
          </a:xfrm>
          <a:prstGeom prst="rect">
            <a:avLst/>
          </a:prstGeom>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U" sz="2400" dirty="0"/>
              <a:t>RIP</a:t>
            </a:r>
            <a:endParaRPr lang="en-AU" dirty="0"/>
          </a:p>
        </p:txBody>
      </p:sp>
      <p:sp>
        <p:nvSpPr>
          <p:cNvPr id="8" name="Rectangle 7">
            <a:extLst>
              <a:ext uri="{FF2B5EF4-FFF2-40B4-BE49-F238E27FC236}">
                <a16:creationId xmlns:a16="http://schemas.microsoft.com/office/drawing/2014/main" id="{D4BC6BD2-4AFC-95F9-258E-9FD5F1320CC4}"/>
              </a:ext>
            </a:extLst>
          </p:cNvPr>
          <p:cNvSpPr/>
          <p:nvPr/>
        </p:nvSpPr>
        <p:spPr>
          <a:xfrm>
            <a:off x="1408014" y="5429756"/>
            <a:ext cx="10543922" cy="291313"/>
          </a:xfrm>
          <a:prstGeom prst="rect">
            <a:avLst/>
          </a:prstGeom>
          <a:ln w="19050">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AU" dirty="0"/>
              <a:t>Memory</a:t>
            </a:r>
          </a:p>
        </p:txBody>
      </p:sp>
      <p:sp>
        <p:nvSpPr>
          <p:cNvPr id="10" name="Freeform: Shape 9">
            <a:extLst>
              <a:ext uri="{FF2B5EF4-FFF2-40B4-BE49-F238E27FC236}">
                <a16:creationId xmlns:a16="http://schemas.microsoft.com/office/drawing/2014/main" id="{98E5FCE6-79AE-31F7-F07A-ECC22BFA8494}"/>
              </a:ext>
            </a:extLst>
          </p:cNvPr>
          <p:cNvSpPr/>
          <p:nvPr/>
        </p:nvSpPr>
        <p:spPr>
          <a:xfrm>
            <a:off x="7150814" y="2144910"/>
            <a:ext cx="1185499" cy="3279845"/>
          </a:xfrm>
          <a:custGeom>
            <a:avLst/>
            <a:gdLst>
              <a:gd name="connsiteX0" fmla="*/ 0 w 1185499"/>
              <a:gd name="connsiteY0" fmla="*/ 197598 h 3279845"/>
              <a:gd name="connsiteX1" fmla="*/ 1150705 w 1185499"/>
              <a:gd name="connsiteY1" fmla="*/ 146227 h 3279845"/>
              <a:gd name="connsiteX2" fmla="*/ 883577 w 1185499"/>
              <a:gd name="connsiteY2" fmla="*/ 1831189 h 3279845"/>
              <a:gd name="connsiteX3" fmla="*/ 852755 w 1185499"/>
              <a:gd name="connsiteY3" fmla="*/ 3279845 h 3279845"/>
            </a:gdLst>
            <a:ahLst/>
            <a:cxnLst>
              <a:cxn ang="0">
                <a:pos x="connsiteX0" y="connsiteY0"/>
              </a:cxn>
              <a:cxn ang="0">
                <a:pos x="connsiteX1" y="connsiteY1"/>
              </a:cxn>
              <a:cxn ang="0">
                <a:pos x="connsiteX2" y="connsiteY2"/>
              </a:cxn>
              <a:cxn ang="0">
                <a:pos x="connsiteX3" y="connsiteY3"/>
              </a:cxn>
            </a:cxnLst>
            <a:rect l="l" t="t" r="r" b="b"/>
            <a:pathLst>
              <a:path w="1185499" h="3279845">
                <a:moveTo>
                  <a:pt x="0" y="197598"/>
                </a:moveTo>
                <a:cubicBezTo>
                  <a:pt x="501721" y="35780"/>
                  <a:pt x="1003442" y="-126038"/>
                  <a:pt x="1150705" y="146227"/>
                </a:cubicBezTo>
                <a:cubicBezTo>
                  <a:pt x="1297968" y="418492"/>
                  <a:pt x="933235" y="1308919"/>
                  <a:pt x="883577" y="1831189"/>
                </a:cubicBezTo>
                <a:cubicBezTo>
                  <a:pt x="833919" y="2353459"/>
                  <a:pt x="843337" y="2816652"/>
                  <a:pt x="852755" y="3279845"/>
                </a:cubicBezTo>
              </a:path>
            </a:pathLst>
          </a:custGeom>
          <a:noFill/>
          <a:ln w="3810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reeform: Shape 10">
            <a:extLst>
              <a:ext uri="{FF2B5EF4-FFF2-40B4-BE49-F238E27FC236}">
                <a16:creationId xmlns:a16="http://schemas.microsoft.com/office/drawing/2014/main" id="{52B2DD80-C5BB-5CE9-4F10-E3D307EDA3AF}"/>
              </a:ext>
            </a:extLst>
          </p:cNvPr>
          <p:cNvSpPr/>
          <p:nvPr/>
        </p:nvSpPr>
        <p:spPr>
          <a:xfrm>
            <a:off x="7139177" y="2143454"/>
            <a:ext cx="1952090" cy="3177104"/>
          </a:xfrm>
          <a:custGeom>
            <a:avLst/>
            <a:gdLst>
              <a:gd name="connsiteX0" fmla="*/ 0 w 1185499"/>
              <a:gd name="connsiteY0" fmla="*/ 197598 h 3279845"/>
              <a:gd name="connsiteX1" fmla="*/ 1150705 w 1185499"/>
              <a:gd name="connsiteY1" fmla="*/ 146227 h 3279845"/>
              <a:gd name="connsiteX2" fmla="*/ 883577 w 1185499"/>
              <a:gd name="connsiteY2" fmla="*/ 1831189 h 3279845"/>
              <a:gd name="connsiteX3" fmla="*/ 852755 w 1185499"/>
              <a:gd name="connsiteY3" fmla="*/ 3279845 h 3279845"/>
              <a:gd name="connsiteX0" fmla="*/ 0 w 1952090"/>
              <a:gd name="connsiteY0" fmla="*/ 197598 h 3177104"/>
              <a:gd name="connsiteX1" fmla="*/ 1150705 w 1952090"/>
              <a:gd name="connsiteY1" fmla="*/ 146227 h 3177104"/>
              <a:gd name="connsiteX2" fmla="*/ 883577 w 1952090"/>
              <a:gd name="connsiteY2" fmla="*/ 1831189 h 3177104"/>
              <a:gd name="connsiteX3" fmla="*/ 1952090 w 1952090"/>
              <a:gd name="connsiteY3" fmla="*/ 3177104 h 3177104"/>
            </a:gdLst>
            <a:ahLst/>
            <a:cxnLst>
              <a:cxn ang="0">
                <a:pos x="connsiteX0" y="connsiteY0"/>
              </a:cxn>
              <a:cxn ang="0">
                <a:pos x="connsiteX1" y="connsiteY1"/>
              </a:cxn>
              <a:cxn ang="0">
                <a:pos x="connsiteX2" y="connsiteY2"/>
              </a:cxn>
              <a:cxn ang="0">
                <a:pos x="connsiteX3" y="connsiteY3"/>
              </a:cxn>
            </a:cxnLst>
            <a:rect l="l" t="t" r="r" b="b"/>
            <a:pathLst>
              <a:path w="1952090" h="3177104">
                <a:moveTo>
                  <a:pt x="0" y="197598"/>
                </a:moveTo>
                <a:cubicBezTo>
                  <a:pt x="501721" y="35780"/>
                  <a:pt x="1003442" y="-126038"/>
                  <a:pt x="1150705" y="146227"/>
                </a:cubicBezTo>
                <a:cubicBezTo>
                  <a:pt x="1297968" y="418492"/>
                  <a:pt x="933235" y="1308919"/>
                  <a:pt x="883577" y="1831189"/>
                </a:cubicBezTo>
                <a:cubicBezTo>
                  <a:pt x="833919" y="2353459"/>
                  <a:pt x="1942672" y="2713911"/>
                  <a:pt x="1952090" y="3177104"/>
                </a:cubicBezTo>
              </a:path>
            </a:pathLst>
          </a:custGeom>
          <a:noFill/>
          <a:ln w="38100">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24A35BB4-77AC-6C75-1357-6FF9B8C9037C}"/>
              </a:ext>
            </a:extLst>
          </p:cNvPr>
          <p:cNvSpPr txBox="1"/>
          <p:nvPr/>
        </p:nvSpPr>
        <p:spPr>
          <a:xfrm>
            <a:off x="7879113" y="5385017"/>
            <a:ext cx="2371617" cy="369332"/>
          </a:xfrm>
          <a:prstGeom prst="rect">
            <a:avLst/>
          </a:prstGeom>
          <a:noFill/>
        </p:spPr>
        <p:txBody>
          <a:bodyPr wrap="square" rtlCol="0">
            <a:spAutoFit/>
          </a:bodyPr>
          <a:lstStyle/>
          <a:p>
            <a:r>
              <a:rPr lang="en-AU" dirty="0"/>
              <a:t>0x31 0xc0 0x01 0xc6</a:t>
            </a:r>
          </a:p>
        </p:txBody>
      </p:sp>
      <p:cxnSp>
        <p:nvCxnSpPr>
          <p:cNvPr id="14" name="Straight Connector 13">
            <a:extLst>
              <a:ext uri="{FF2B5EF4-FFF2-40B4-BE49-F238E27FC236}">
                <a16:creationId xmlns:a16="http://schemas.microsoft.com/office/drawing/2014/main" id="{23FE6992-71B5-9AA3-F311-F0CA02F375B4}"/>
              </a:ext>
            </a:extLst>
          </p:cNvPr>
          <p:cNvCxnSpPr>
            <a:cxnSpLocks/>
          </p:cNvCxnSpPr>
          <p:nvPr/>
        </p:nvCxnSpPr>
        <p:spPr>
          <a:xfrm>
            <a:off x="7879113" y="5424755"/>
            <a:ext cx="0" cy="2898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8025D9-1F87-25D0-7019-D30DA55A8F84}"/>
              </a:ext>
            </a:extLst>
          </p:cNvPr>
          <p:cNvCxnSpPr>
            <a:cxnSpLocks/>
          </p:cNvCxnSpPr>
          <p:nvPr/>
        </p:nvCxnSpPr>
        <p:spPr>
          <a:xfrm>
            <a:off x="8389046" y="5424755"/>
            <a:ext cx="0" cy="2898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93327A-4E69-A9F0-F04A-BFB6DF53A30C}"/>
              </a:ext>
            </a:extLst>
          </p:cNvPr>
          <p:cNvCxnSpPr>
            <a:cxnSpLocks/>
          </p:cNvCxnSpPr>
          <p:nvPr/>
        </p:nvCxnSpPr>
        <p:spPr>
          <a:xfrm>
            <a:off x="8898979" y="5424755"/>
            <a:ext cx="0" cy="2898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4F40B7-E0AE-B183-53A6-E24C39757D9E}"/>
              </a:ext>
            </a:extLst>
          </p:cNvPr>
          <p:cNvCxnSpPr>
            <a:cxnSpLocks/>
          </p:cNvCxnSpPr>
          <p:nvPr/>
        </p:nvCxnSpPr>
        <p:spPr>
          <a:xfrm>
            <a:off x="9408912" y="5424755"/>
            <a:ext cx="0" cy="2898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CE53294-6EEE-C31B-5B51-86CBFFFAF88C}"/>
              </a:ext>
            </a:extLst>
          </p:cNvPr>
          <p:cNvCxnSpPr>
            <a:cxnSpLocks/>
          </p:cNvCxnSpPr>
          <p:nvPr/>
        </p:nvCxnSpPr>
        <p:spPr>
          <a:xfrm>
            <a:off x="9918843" y="5424754"/>
            <a:ext cx="0" cy="28985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5EB1C0F-16CF-1443-CB4D-41089632CEB0}"/>
              </a:ext>
            </a:extLst>
          </p:cNvPr>
          <p:cNvSpPr txBox="1"/>
          <p:nvPr/>
        </p:nvSpPr>
        <p:spPr>
          <a:xfrm>
            <a:off x="1304818" y="5137391"/>
            <a:ext cx="380144" cy="369332"/>
          </a:xfrm>
          <a:prstGeom prst="rect">
            <a:avLst/>
          </a:prstGeom>
          <a:noFill/>
        </p:spPr>
        <p:txBody>
          <a:bodyPr wrap="square" rtlCol="0">
            <a:spAutoFit/>
          </a:bodyPr>
          <a:lstStyle/>
          <a:p>
            <a:r>
              <a:rPr lang="en-AU" dirty="0"/>
              <a:t>0</a:t>
            </a:r>
          </a:p>
        </p:txBody>
      </p:sp>
      <p:sp>
        <p:nvSpPr>
          <p:cNvPr id="20" name="TextBox 19">
            <a:extLst>
              <a:ext uri="{FF2B5EF4-FFF2-40B4-BE49-F238E27FC236}">
                <a16:creationId xmlns:a16="http://schemas.microsoft.com/office/drawing/2014/main" id="{24C3378A-9111-27FF-F7AE-A40CFFF9B420}"/>
              </a:ext>
            </a:extLst>
          </p:cNvPr>
          <p:cNvSpPr txBox="1"/>
          <p:nvPr/>
        </p:nvSpPr>
        <p:spPr>
          <a:xfrm>
            <a:off x="10940089" y="5137391"/>
            <a:ext cx="1266812" cy="369332"/>
          </a:xfrm>
          <a:prstGeom prst="rect">
            <a:avLst/>
          </a:prstGeom>
          <a:noFill/>
        </p:spPr>
        <p:txBody>
          <a:bodyPr wrap="square" rtlCol="0">
            <a:spAutoFit/>
          </a:bodyPr>
          <a:lstStyle/>
          <a:p>
            <a:pPr algn="r"/>
            <a:r>
              <a:rPr lang="en-AU" dirty="0"/>
              <a:t>2</a:t>
            </a:r>
            <a:r>
              <a:rPr lang="en-AU" baseline="30000" dirty="0"/>
              <a:t>47</a:t>
            </a:r>
            <a:r>
              <a:rPr lang="en-AU" dirty="0"/>
              <a:t>-1</a:t>
            </a:r>
          </a:p>
        </p:txBody>
      </p:sp>
      <p:sp>
        <p:nvSpPr>
          <p:cNvPr id="24" name="TextBox 23">
            <a:extLst>
              <a:ext uri="{FF2B5EF4-FFF2-40B4-BE49-F238E27FC236}">
                <a16:creationId xmlns:a16="http://schemas.microsoft.com/office/drawing/2014/main" id="{CFEC2095-2587-E978-6187-5C1C458A8111}"/>
              </a:ext>
            </a:extLst>
          </p:cNvPr>
          <p:cNvSpPr txBox="1"/>
          <p:nvPr/>
        </p:nvSpPr>
        <p:spPr>
          <a:xfrm>
            <a:off x="7879112" y="5405840"/>
            <a:ext cx="1123052" cy="369332"/>
          </a:xfrm>
          <a:prstGeom prst="rect">
            <a:avLst/>
          </a:prstGeom>
          <a:noFill/>
          <a:ln>
            <a:solidFill>
              <a:schemeClr val="tx1"/>
            </a:solidFill>
          </a:ln>
        </p:spPr>
        <p:txBody>
          <a:bodyPr wrap="square" rtlCol="0">
            <a:spAutoFit/>
          </a:bodyPr>
          <a:lstStyle/>
          <a:p>
            <a:r>
              <a:rPr lang="en-AU" dirty="0"/>
              <a:t>0x31 0xc0</a:t>
            </a:r>
          </a:p>
        </p:txBody>
      </p:sp>
      <p:sp>
        <p:nvSpPr>
          <p:cNvPr id="25" name="TextBox 24">
            <a:extLst>
              <a:ext uri="{FF2B5EF4-FFF2-40B4-BE49-F238E27FC236}">
                <a16:creationId xmlns:a16="http://schemas.microsoft.com/office/drawing/2014/main" id="{CE50216C-855B-E764-CCB3-4606837B84FB}"/>
              </a:ext>
            </a:extLst>
          </p:cNvPr>
          <p:cNvSpPr txBox="1"/>
          <p:nvPr/>
        </p:nvSpPr>
        <p:spPr>
          <a:xfrm>
            <a:off x="6189044" y="3429000"/>
            <a:ext cx="2483318" cy="369332"/>
          </a:xfrm>
          <a:prstGeom prst="rect">
            <a:avLst/>
          </a:prstGeom>
          <a:noFill/>
          <a:ln>
            <a:solidFill>
              <a:schemeClr val="tx1"/>
            </a:solidFill>
          </a:ln>
        </p:spPr>
        <p:txBody>
          <a:bodyPr wrap="square" rtlCol="0">
            <a:spAutoFit/>
          </a:bodyPr>
          <a:lstStyle/>
          <a:p>
            <a:r>
              <a:rPr lang="en-AU" dirty="0"/>
              <a:t>XOR EAX, EAX</a:t>
            </a:r>
          </a:p>
        </p:txBody>
      </p:sp>
    </p:spTree>
    <p:extLst>
      <p:ext uri="{BB962C8B-B14F-4D97-AF65-F5344CB8AC3E}">
        <p14:creationId xmlns:p14="http://schemas.microsoft.com/office/powerpoint/2010/main" val="25212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par>
                          <p:cTn id="45" fill="hold">
                            <p:stCondLst>
                              <p:cond delay="0"/>
                            </p:stCondLst>
                            <p:childTnLst>
                              <p:par>
                                <p:cTn id="46" presetID="42" presetClass="path" presetSubtype="0" accel="50000" decel="50000" fill="hold" grpId="0" nodeType="afterEffect">
                                  <p:stCondLst>
                                    <p:cond delay="0"/>
                                  </p:stCondLst>
                                  <p:childTnLst>
                                    <p:animMotion origin="layout" path="M 2.29167E-6 3.7037E-6 L -0.12761 -0.36436 " pathEditMode="relative" rAng="0" ptsTypes="AA">
                                      <p:cBhvr>
                                        <p:cTn id="47" dur="2000" fill="hold"/>
                                        <p:tgtEl>
                                          <p:spTgt spid="24"/>
                                        </p:tgtEl>
                                        <p:attrNameLst>
                                          <p:attrName>ppt_x</p:attrName>
                                          <p:attrName>ppt_y</p:attrName>
                                        </p:attrNameLst>
                                      </p:cBhvr>
                                      <p:rCtr x="-6380" y="-18218"/>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uiExpand="1" build="p"/>
      <p:bldP spid="7" grpId="0" animBg="1"/>
      <p:bldP spid="8" grpId="0" animBg="1"/>
      <p:bldP spid="10" grpId="0" animBg="1"/>
      <p:bldP spid="10" grpId="1" animBg="1"/>
      <p:bldP spid="11" grpId="0" animBg="1"/>
      <p:bldP spid="12" grpId="0"/>
      <p:bldP spid="19" grpId="0"/>
      <p:bldP spid="20" grpId="0"/>
      <p:bldP spid="24" grpId="0" animBg="1"/>
      <p:bldP spid="24" grpId="1"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B7DD-7C9B-6B16-2969-8E6D62874F56}"/>
              </a:ext>
            </a:extLst>
          </p:cNvPr>
          <p:cNvSpPr>
            <a:spLocks noGrp="1"/>
          </p:cNvSpPr>
          <p:nvPr>
            <p:ph type="title"/>
          </p:nvPr>
        </p:nvSpPr>
        <p:spPr/>
        <p:txBody>
          <a:bodyPr/>
          <a:lstStyle/>
          <a:p>
            <a:r>
              <a:rPr lang="en-AU" dirty="0"/>
              <a:t>Instruction Format</a:t>
            </a:r>
          </a:p>
        </p:txBody>
      </p:sp>
      <p:sp>
        <p:nvSpPr>
          <p:cNvPr id="3" name="Content Placeholder 2">
            <a:extLst>
              <a:ext uri="{FF2B5EF4-FFF2-40B4-BE49-F238E27FC236}">
                <a16:creationId xmlns:a16="http://schemas.microsoft.com/office/drawing/2014/main" id="{8C117BDF-7882-F0BD-6916-066E7BC4EDBD}"/>
              </a:ext>
            </a:extLst>
          </p:cNvPr>
          <p:cNvSpPr>
            <a:spLocks noGrp="1"/>
          </p:cNvSpPr>
          <p:nvPr>
            <p:ph idx="1"/>
          </p:nvPr>
        </p:nvSpPr>
        <p:spPr>
          <a:xfrm>
            <a:off x="0" y="992144"/>
            <a:ext cx="3243714" cy="5500729"/>
          </a:xfrm>
        </p:spPr>
        <p:txBody>
          <a:bodyPr/>
          <a:lstStyle/>
          <a:p>
            <a:r>
              <a:rPr lang="en-AU" dirty="0">
                <a:solidFill>
                  <a:srgbClr val="0070C0"/>
                </a:solidFill>
              </a:rPr>
              <a:t>INSTR</a:t>
            </a:r>
            <a:r>
              <a:rPr lang="en-AU" dirty="0"/>
              <a:t>  </a:t>
            </a:r>
            <a:r>
              <a:rPr lang="en-AU" dirty="0">
                <a:solidFill>
                  <a:srgbClr val="7030A0"/>
                </a:solidFill>
              </a:rPr>
              <a:t>DEST</a:t>
            </a:r>
            <a:r>
              <a:rPr lang="en-AU" dirty="0"/>
              <a:t>, </a:t>
            </a:r>
            <a:r>
              <a:rPr lang="en-AU" dirty="0">
                <a:solidFill>
                  <a:srgbClr val="FF3399"/>
                </a:solidFill>
              </a:rPr>
              <a:t>SRC</a:t>
            </a:r>
          </a:p>
        </p:txBody>
      </p:sp>
      <p:sp>
        <p:nvSpPr>
          <p:cNvPr id="4" name="Footer Placeholder 3">
            <a:extLst>
              <a:ext uri="{FF2B5EF4-FFF2-40B4-BE49-F238E27FC236}">
                <a16:creationId xmlns:a16="http://schemas.microsoft.com/office/drawing/2014/main" id="{4E949887-27D3-4AA6-0960-650F3226E59C}"/>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55245C8-A839-0C35-9DB7-0F4C4256DE16}"/>
              </a:ext>
            </a:extLst>
          </p:cNvPr>
          <p:cNvSpPr>
            <a:spLocks noGrp="1"/>
          </p:cNvSpPr>
          <p:nvPr>
            <p:ph type="sldNum" sz="quarter" idx="12"/>
          </p:nvPr>
        </p:nvSpPr>
        <p:spPr/>
        <p:txBody>
          <a:bodyPr/>
          <a:lstStyle/>
          <a:p>
            <a:fld id="{C714EB55-CF6F-4C0C-B992-04610649AA02}" type="slidenum">
              <a:rPr lang="en-AU" smtClean="0"/>
              <a:t>16</a:t>
            </a:fld>
            <a:endParaRPr lang="en-AU"/>
          </a:p>
        </p:txBody>
      </p:sp>
      <p:sp>
        <p:nvSpPr>
          <p:cNvPr id="6" name="TextBox 5">
            <a:extLst>
              <a:ext uri="{FF2B5EF4-FFF2-40B4-BE49-F238E27FC236}">
                <a16:creationId xmlns:a16="http://schemas.microsoft.com/office/drawing/2014/main" id="{F1D26327-E7A8-12A8-9602-F45A87C5D63B}"/>
              </a:ext>
            </a:extLst>
          </p:cNvPr>
          <p:cNvSpPr txBox="1"/>
          <p:nvPr/>
        </p:nvSpPr>
        <p:spPr>
          <a:xfrm>
            <a:off x="5879431" y="1731408"/>
            <a:ext cx="4940969" cy="2677656"/>
          </a:xfrm>
          <a:prstGeom prst="rect">
            <a:avLst/>
          </a:prstGeom>
          <a:noFill/>
        </p:spPr>
        <p:txBody>
          <a:bodyPr wrap="square" rtlCol="0">
            <a:spAutoFit/>
          </a:bodyPr>
          <a:lstStyle/>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EAX</a:t>
            </a:r>
          </a:p>
          <a:p>
            <a:r>
              <a:rPr lang="en-AU" sz="2400" b="1" dirty="0">
                <a:latin typeface="Courier New" panose="02070309020205020404" pitchFamily="49" charset="0"/>
                <a:cs typeface="Courier New" panose="02070309020205020404" pitchFamily="49" charset="0"/>
              </a:rPr>
              <a:t>   </a:t>
            </a:r>
          </a:p>
          <a:p>
            <a:endParaRPr lang="en-AU" sz="2400" b="1" dirty="0">
              <a:latin typeface="Courier New" panose="02070309020205020404" pitchFamily="49" charset="0"/>
              <a:cs typeface="Courier New" panose="02070309020205020404" pitchFamily="49" charset="0"/>
            </a:endParaRP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C7EA84-DCCA-74BA-43DF-AF1EC8542143}"/>
                  </a:ext>
                </a:extLst>
              </p:cNvPr>
              <p:cNvSpPr txBox="1"/>
              <p:nvPr/>
            </p:nvSpPr>
            <p:spPr>
              <a:xfrm>
                <a:off x="9577137" y="1731408"/>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EAX</a:t>
                </a:r>
              </a:p>
            </p:txBody>
          </p:sp>
        </mc:Choice>
        <mc:Fallback xmlns="">
          <p:sp>
            <p:nvSpPr>
              <p:cNvPr id="7" name="TextBox 6">
                <a:extLst>
                  <a:ext uri="{FF2B5EF4-FFF2-40B4-BE49-F238E27FC236}">
                    <a16:creationId xmlns:a16="http://schemas.microsoft.com/office/drawing/2014/main" id="{48C7EA84-DCCA-74BA-43DF-AF1EC8542143}"/>
                  </a:ext>
                </a:extLst>
              </p:cNvPr>
              <p:cNvSpPr txBox="1">
                <a:spLocks noRot="1" noChangeAspect="1" noMove="1" noResize="1" noEditPoints="1" noAdjustHandles="1" noChangeArrowheads="1" noChangeShapeType="1" noTextEdit="1"/>
              </p:cNvSpPr>
              <p:nvPr/>
            </p:nvSpPr>
            <p:spPr>
              <a:xfrm>
                <a:off x="9577137" y="1731408"/>
                <a:ext cx="3118585" cy="461665"/>
              </a:xfrm>
              <a:prstGeom prst="rect">
                <a:avLst/>
              </a:prstGeom>
              <a:blipFill>
                <a:blip r:embed="rId2"/>
                <a:stretch>
                  <a:fillRect l="-2930" t="-11842" b="-28947"/>
                </a:stretch>
              </a:blipFill>
            </p:spPr>
            <p:txBody>
              <a:bodyPr/>
              <a:lstStyle/>
              <a:p>
                <a:r>
                  <a:rPr lang="en-AU">
                    <a:noFill/>
                  </a:rPr>
                  <a:t> </a:t>
                </a:r>
              </a:p>
            </p:txBody>
          </p:sp>
        </mc:Fallback>
      </mc:AlternateContent>
    </p:spTree>
    <p:extLst>
      <p:ext uri="{BB962C8B-B14F-4D97-AF65-F5344CB8AC3E}">
        <p14:creationId xmlns:p14="http://schemas.microsoft.com/office/powerpoint/2010/main" val="163853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E8C5-9488-B4CC-87B3-39F4DBC9F4B4}"/>
              </a:ext>
            </a:extLst>
          </p:cNvPr>
          <p:cNvSpPr>
            <a:spLocks noGrp="1"/>
          </p:cNvSpPr>
          <p:nvPr>
            <p:ph type="title"/>
          </p:nvPr>
        </p:nvSpPr>
        <p:spPr/>
        <p:txBody>
          <a:bodyPr/>
          <a:lstStyle/>
          <a:p>
            <a:r>
              <a:rPr lang="en-AU" dirty="0"/>
              <a:t>Registers</a:t>
            </a:r>
          </a:p>
        </p:txBody>
      </p:sp>
      <p:grpSp>
        <p:nvGrpSpPr>
          <p:cNvPr id="11" name="Group 10">
            <a:extLst>
              <a:ext uri="{FF2B5EF4-FFF2-40B4-BE49-F238E27FC236}">
                <a16:creationId xmlns:a16="http://schemas.microsoft.com/office/drawing/2014/main" id="{91650F23-1F3D-2AE5-5AAA-76537649C659}"/>
              </a:ext>
            </a:extLst>
          </p:cNvPr>
          <p:cNvGrpSpPr/>
          <p:nvPr/>
        </p:nvGrpSpPr>
        <p:grpSpPr>
          <a:xfrm>
            <a:off x="410522" y="1055549"/>
            <a:ext cx="3768445" cy="5967553"/>
            <a:chOff x="307891" y="791661"/>
            <a:chExt cx="2826334" cy="4475665"/>
          </a:xfrm>
        </p:grpSpPr>
        <p:sp>
          <p:nvSpPr>
            <p:cNvPr id="5" name="Content Placeholder 3">
              <a:extLst>
                <a:ext uri="{FF2B5EF4-FFF2-40B4-BE49-F238E27FC236}">
                  <a16:creationId xmlns:a16="http://schemas.microsoft.com/office/drawing/2014/main" id="{91C1F145-E73A-E382-1FDE-E0C759B8A23A}"/>
                </a:ext>
              </a:extLst>
            </p:cNvPr>
            <p:cNvSpPr txBox="1">
              <a:spLocks/>
            </p:cNvSpPr>
            <p:nvPr/>
          </p:nvSpPr>
          <p:spPr>
            <a:xfrm>
              <a:off x="1753644" y="1258888"/>
              <a:ext cx="1206124" cy="4008438"/>
            </a:xfrm>
            <a:prstGeom prst="rect">
              <a:avLst/>
            </a:prstGeom>
          </p:spPr>
          <p:txBody>
            <a:bodyPr vert="horz" lIns="121920" tIns="60960" rIns="121920" bIns="60960" rtlCol="0">
              <a:normAutofit/>
            </a:bodyPr>
            <a:lstStyle>
              <a:lvl1pPr marL="228600" indent="-228600" algn="l" defTabSz="914400" rtl="0" eaLnBrk="1" latinLnBrk="0" hangingPunct="1">
                <a:spcBef>
                  <a:spcPts val="600"/>
                </a:spcBef>
                <a:buClrTx/>
                <a:buSzPct val="75000"/>
                <a:buFont typeface="Lucida Grande"/>
                <a:buChar char="•"/>
                <a:defRPr sz="2800" kern="1200">
                  <a:solidFill>
                    <a:schemeClr val="tx1"/>
                  </a:solidFill>
                  <a:latin typeface="+mn-lt"/>
                  <a:ea typeface="+mn-ea"/>
                  <a:cs typeface="+mn-cs"/>
                </a:defRPr>
              </a:lvl1pPr>
              <a:lvl2pPr marL="457200" indent="-228600" algn="l" defTabSz="914400" rtl="0" eaLnBrk="1" latinLnBrk="0" hangingPunct="1">
                <a:spcBef>
                  <a:spcPts val="300"/>
                </a:spcBef>
                <a:buClrTx/>
                <a:buSzPct val="75000"/>
                <a:buFont typeface="Lucida Grande"/>
                <a:buChar char="•"/>
                <a:defRPr sz="2400" kern="1200">
                  <a:solidFill>
                    <a:schemeClr val="tx1"/>
                  </a:solidFill>
                  <a:latin typeface="+mn-lt"/>
                  <a:ea typeface="+mn-ea"/>
                  <a:cs typeface="+mn-cs"/>
                </a:defRPr>
              </a:lvl2pPr>
              <a:lvl3pPr marL="685800" indent="-228600" algn="l" defTabSz="914400" rtl="0" eaLnBrk="1" latinLnBrk="0" hangingPunct="1">
                <a:spcBef>
                  <a:spcPts val="300"/>
                </a:spcBef>
                <a:buClrTx/>
                <a:buSzPct val="75000"/>
                <a:buFont typeface="Lucida Grande"/>
                <a:buChar char="•"/>
                <a:defRPr sz="2000" kern="1200">
                  <a:solidFill>
                    <a:schemeClr val="tx1"/>
                  </a:solidFill>
                  <a:latin typeface="+mn-lt"/>
                  <a:ea typeface="+mn-ea"/>
                  <a:cs typeface="+mn-cs"/>
                </a:defRPr>
              </a:lvl3pPr>
              <a:lvl4pPr marL="9144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4pPr>
              <a:lvl5pPr marL="11430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r>
                <a:rPr lang="en-AU" sz="3733" dirty="0"/>
                <a:t>R8</a:t>
              </a:r>
            </a:p>
            <a:p>
              <a:r>
                <a:rPr lang="en-AU" sz="3733" dirty="0"/>
                <a:t>R9</a:t>
              </a:r>
            </a:p>
            <a:p>
              <a:r>
                <a:rPr lang="en-AU" sz="3733" dirty="0"/>
                <a:t>R10</a:t>
              </a:r>
            </a:p>
            <a:p>
              <a:r>
                <a:rPr lang="en-AU" sz="3733" dirty="0"/>
                <a:t>R11</a:t>
              </a:r>
            </a:p>
            <a:p>
              <a:r>
                <a:rPr lang="en-AU" sz="3733" dirty="0"/>
                <a:t>R12</a:t>
              </a:r>
            </a:p>
            <a:p>
              <a:r>
                <a:rPr lang="en-AU" sz="3733" dirty="0"/>
                <a:t>R13</a:t>
              </a:r>
            </a:p>
            <a:p>
              <a:r>
                <a:rPr lang="en-AU" sz="3733" dirty="0"/>
                <a:t>R14</a:t>
              </a:r>
            </a:p>
            <a:p>
              <a:r>
                <a:rPr lang="en-AU" sz="3733" dirty="0"/>
                <a:t>R15</a:t>
              </a:r>
            </a:p>
          </p:txBody>
        </p:sp>
        <p:sp>
          <p:nvSpPr>
            <p:cNvPr id="6" name="Content Placeholder 3">
              <a:extLst>
                <a:ext uri="{FF2B5EF4-FFF2-40B4-BE49-F238E27FC236}">
                  <a16:creationId xmlns:a16="http://schemas.microsoft.com/office/drawing/2014/main" id="{819062CB-6DAB-B76F-1CA0-EAFB1A1D2238}"/>
                </a:ext>
              </a:extLst>
            </p:cNvPr>
            <p:cNvSpPr txBox="1">
              <a:spLocks/>
            </p:cNvSpPr>
            <p:nvPr/>
          </p:nvSpPr>
          <p:spPr>
            <a:xfrm>
              <a:off x="307891" y="791661"/>
              <a:ext cx="2761163" cy="802523"/>
            </a:xfrm>
            <a:prstGeom prst="rect">
              <a:avLst/>
            </a:prstGeom>
          </p:spPr>
          <p:txBody>
            <a:bodyPr vert="horz" lIns="121920" tIns="60960" rIns="121920" bIns="60960" rtlCol="0">
              <a:normAutofit/>
            </a:bodyPr>
            <a:lstStyle>
              <a:lvl1pPr marL="228600" indent="-228600" algn="l" defTabSz="914400" rtl="0" eaLnBrk="1" latinLnBrk="0" hangingPunct="1">
                <a:spcBef>
                  <a:spcPts val="600"/>
                </a:spcBef>
                <a:buClrTx/>
                <a:buSzPct val="75000"/>
                <a:buFont typeface="Lucida Grande"/>
                <a:buChar char="•"/>
                <a:defRPr sz="2800" kern="1200">
                  <a:solidFill>
                    <a:schemeClr val="tx1"/>
                  </a:solidFill>
                  <a:latin typeface="+mn-lt"/>
                  <a:ea typeface="+mn-ea"/>
                  <a:cs typeface="+mn-cs"/>
                </a:defRPr>
              </a:lvl1pPr>
              <a:lvl2pPr marL="457200" indent="-228600" algn="l" defTabSz="914400" rtl="0" eaLnBrk="1" latinLnBrk="0" hangingPunct="1">
                <a:spcBef>
                  <a:spcPts val="300"/>
                </a:spcBef>
                <a:buClrTx/>
                <a:buSzPct val="75000"/>
                <a:buFont typeface="Lucida Grande"/>
                <a:buChar char="•"/>
                <a:defRPr sz="2400" kern="1200">
                  <a:solidFill>
                    <a:schemeClr val="tx1"/>
                  </a:solidFill>
                  <a:latin typeface="+mn-lt"/>
                  <a:ea typeface="+mn-ea"/>
                  <a:cs typeface="+mn-cs"/>
                </a:defRPr>
              </a:lvl2pPr>
              <a:lvl3pPr marL="685800" indent="-228600" algn="l" defTabSz="914400" rtl="0" eaLnBrk="1" latinLnBrk="0" hangingPunct="1">
                <a:spcBef>
                  <a:spcPts val="300"/>
                </a:spcBef>
                <a:buClrTx/>
                <a:buSzPct val="75000"/>
                <a:buFont typeface="Lucida Grande"/>
                <a:buChar char="•"/>
                <a:defRPr sz="2000" kern="1200">
                  <a:solidFill>
                    <a:schemeClr val="tx1"/>
                  </a:solidFill>
                  <a:latin typeface="+mn-lt"/>
                  <a:ea typeface="+mn-ea"/>
                  <a:cs typeface="+mn-cs"/>
                </a:defRPr>
              </a:lvl3pPr>
              <a:lvl4pPr marL="9144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4pPr>
              <a:lvl5pPr marL="11430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buNone/>
              </a:pPr>
              <a:r>
                <a:rPr lang="en-AU" sz="3733" dirty="0"/>
                <a:t>General Purpose</a:t>
              </a:r>
            </a:p>
          </p:txBody>
        </p:sp>
        <p:sp>
          <p:nvSpPr>
            <p:cNvPr id="8" name="Content Placeholder 3">
              <a:extLst>
                <a:ext uri="{FF2B5EF4-FFF2-40B4-BE49-F238E27FC236}">
                  <a16:creationId xmlns:a16="http://schemas.microsoft.com/office/drawing/2014/main" id="{850EED0C-251E-0DA2-115F-100921998327}"/>
                </a:ext>
              </a:extLst>
            </p:cNvPr>
            <p:cNvSpPr txBox="1">
              <a:spLocks/>
            </p:cNvSpPr>
            <p:nvPr/>
          </p:nvSpPr>
          <p:spPr>
            <a:xfrm>
              <a:off x="373062" y="1258888"/>
              <a:ext cx="2761163" cy="4008438"/>
            </a:xfrm>
            <a:prstGeom prst="rect">
              <a:avLst/>
            </a:prstGeom>
          </p:spPr>
          <p:txBody>
            <a:bodyPr vert="horz" lIns="121920" tIns="60960" rIns="121920" bIns="60960" rtlCol="0">
              <a:normAutofit/>
            </a:bodyPr>
            <a:lstStyle>
              <a:lvl1pPr marL="228600" indent="-228600" algn="l" defTabSz="914400" rtl="0" eaLnBrk="1" latinLnBrk="0" hangingPunct="1">
                <a:spcBef>
                  <a:spcPts val="600"/>
                </a:spcBef>
                <a:buClrTx/>
                <a:buSzPct val="75000"/>
                <a:buFont typeface="Lucida Grande"/>
                <a:buChar char="•"/>
                <a:defRPr sz="2800" kern="1200">
                  <a:solidFill>
                    <a:schemeClr val="tx1"/>
                  </a:solidFill>
                  <a:latin typeface="+mn-lt"/>
                  <a:ea typeface="+mn-ea"/>
                  <a:cs typeface="+mn-cs"/>
                </a:defRPr>
              </a:lvl1pPr>
              <a:lvl2pPr marL="457200" indent="-228600" algn="l" defTabSz="914400" rtl="0" eaLnBrk="1" latinLnBrk="0" hangingPunct="1">
                <a:spcBef>
                  <a:spcPts val="300"/>
                </a:spcBef>
                <a:buClrTx/>
                <a:buSzPct val="75000"/>
                <a:buFont typeface="Lucida Grande"/>
                <a:buChar char="•"/>
                <a:defRPr sz="2400" kern="1200">
                  <a:solidFill>
                    <a:schemeClr val="tx1"/>
                  </a:solidFill>
                  <a:latin typeface="+mn-lt"/>
                  <a:ea typeface="+mn-ea"/>
                  <a:cs typeface="+mn-cs"/>
                </a:defRPr>
              </a:lvl2pPr>
              <a:lvl3pPr marL="685800" indent="-228600" algn="l" defTabSz="914400" rtl="0" eaLnBrk="1" latinLnBrk="0" hangingPunct="1">
                <a:spcBef>
                  <a:spcPts val="300"/>
                </a:spcBef>
                <a:buClrTx/>
                <a:buSzPct val="75000"/>
                <a:buFont typeface="Lucida Grande"/>
                <a:buChar char="•"/>
                <a:defRPr sz="2000" kern="1200">
                  <a:solidFill>
                    <a:schemeClr val="tx1"/>
                  </a:solidFill>
                  <a:latin typeface="+mn-lt"/>
                  <a:ea typeface="+mn-ea"/>
                  <a:cs typeface="+mn-cs"/>
                </a:defRPr>
              </a:lvl3pPr>
              <a:lvl4pPr marL="9144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4pPr>
              <a:lvl5pPr marL="11430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r>
                <a:rPr lang="en-AU" sz="3733" dirty="0"/>
                <a:t>RAX</a:t>
              </a:r>
            </a:p>
            <a:p>
              <a:r>
                <a:rPr lang="en-AU" sz="3733" dirty="0"/>
                <a:t>RBX</a:t>
              </a:r>
            </a:p>
            <a:p>
              <a:r>
                <a:rPr lang="en-AU" sz="3733" dirty="0"/>
                <a:t>RCX</a:t>
              </a:r>
            </a:p>
            <a:p>
              <a:r>
                <a:rPr lang="en-AU" sz="3733" dirty="0"/>
                <a:t>RDX</a:t>
              </a:r>
            </a:p>
            <a:p>
              <a:r>
                <a:rPr lang="en-AU" sz="3733" dirty="0"/>
                <a:t>RBP</a:t>
              </a:r>
            </a:p>
            <a:p>
              <a:r>
                <a:rPr lang="en-AU" sz="3733" dirty="0"/>
                <a:t>RSI</a:t>
              </a:r>
            </a:p>
            <a:p>
              <a:r>
                <a:rPr lang="en-AU" sz="3733" dirty="0"/>
                <a:t>RDI</a:t>
              </a:r>
            </a:p>
            <a:p>
              <a:r>
                <a:rPr lang="en-AU" sz="3733" dirty="0"/>
                <a:t>RSP</a:t>
              </a:r>
            </a:p>
          </p:txBody>
        </p:sp>
      </p:grpSp>
      <p:sp>
        <p:nvSpPr>
          <p:cNvPr id="18" name="Content Placeholder 3">
            <a:extLst>
              <a:ext uri="{FF2B5EF4-FFF2-40B4-BE49-F238E27FC236}">
                <a16:creationId xmlns:a16="http://schemas.microsoft.com/office/drawing/2014/main" id="{42FB5D05-D576-6C07-9F97-4E62F2DFF502}"/>
              </a:ext>
            </a:extLst>
          </p:cNvPr>
          <p:cNvSpPr txBox="1">
            <a:spLocks/>
          </p:cNvSpPr>
          <p:nvPr/>
        </p:nvSpPr>
        <p:spPr>
          <a:xfrm>
            <a:off x="6096000" y="1055549"/>
            <a:ext cx="2286000" cy="2289231"/>
          </a:xfrm>
          <a:prstGeom prst="rect">
            <a:avLst/>
          </a:prstGeom>
        </p:spPr>
        <p:txBody>
          <a:bodyPr vert="horz" lIns="121920" tIns="60960" rIns="121920" bIns="60960" rtlCol="0">
            <a:normAutofit/>
          </a:bodyPr>
          <a:lstStyle>
            <a:lvl1pPr marL="228600" indent="-228600" algn="l" defTabSz="914400" rtl="0" eaLnBrk="1" latinLnBrk="0" hangingPunct="1">
              <a:spcBef>
                <a:spcPts val="600"/>
              </a:spcBef>
              <a:buClrTx/>
              <a:buSzPct val="75000"/>
              <a:buFont typeface="Lucida Grande"/>
              <a:buChar char="•"/>
              <a:defRPr sz="2800" kern="1200">
                <a:solidFill>
                  <a:schemeClr val="tx1"/>
                </a:solidFill>
                <a:latin typeface="+mn-lt"/>
                <a:ea typeface="+mn-ea"/>
                <a:cs typeface="+mn-cs"/>
              </a:defRPr>
            </a:lvl1pPr>
            <a:lvl2pPr marL="457200" indent="-228600" algn="l" defTabSz="914400" rtl="0" eaLnBrk="1" latinLnBrk="0" hangingPunct="1">
              <a:spcBef>
                <a:spcPts val="300"/>
              </a:spcBef>
              <a:buClrTx/>
              <a:buSzPct val="75000"/>
              <a:buFont typeface="Lucida Grande"/>
              <a:buChar char="•"/>
              <a:defRPr sz="2400" kern="1200">
                <a:solidFill>
                  <a:schemeClr val="tx1"/>
                </a:solidFill>
                <a:latin typeface="+mn-lt"/>
                <a:ea typeface="+mn-ea"/>
                <a:cs typeface="+mn-cs"/>
              </a:defRPr>
            </a:lvl2pPr>
            <a:lvl3pPr marL="685800" indent="-228600" algn="l" defTabSz="914400" rtl="0" eaLnBrk="1" latinLnBrk="0" hangingPunct="1">
              <a:spcBef>
                <a:spcPts val="300"/>
              </a:spcBef>
              <a:buClrTx/>
              <a:buSzPct val="75000"/>
              <a:buFont typeface="Lucida Grande"/>
              <a:buChar char="•"/>
              <a:defRPr sz="2000" kern="1200">
                <a:solidFill>
                  <a:schemeClr val="tx1"/>
                </a:solidFill>
                <a:latin typeface="+mn-lt"/>
                <a:ea typeface="+mn-ea"/>
                <a:cs typeface="+mn-cs"/>
              </a:defRPr>
            </a:lvl3pPr>
            <a:lvl4pPr marL="9144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4pPr>
            <a:lvl5pPr marL="11430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buNone/>
            </a:pPr>
            <a:r>
              <a:rPr lang="en-AU" sz="3733" dirty="0"/>
              <a:t>Special</a:t>
            </a:r>
          </a:p>
          <a:p>
            <a:r>
              <a:rPr lang="en-AU" sz="3733" dirty="0"/>
              <a:t>RIP</a:t>
            </a:r>
          </a:p>
          <a:p>
            <a:r>
              <a:rPr lang="en-AU" sz="3733" dirty="0"/>
              <a:t>RFLAGS</a:t>
            </a:r>
          </a:p>
        </p:txBody>
      </p:sp>
      <p:sp>
        <p:nvSpPr>
          <p:cNvPr id="19" name="Content Placeholder 3">
            <a:extLst>
              <a:ext uri="{FF2B5EF4-FFF2-40B4-BE49-F238E27FC236}">
                <a16:creationId xmlns:a16="http://schemas.microsoft.com/office/drawing/2014/main" id="{E5994F0B-E1A4-889B-01F9-80AB002C7A98}"/>
              </a:ext>
            </a:extLst>
          </p:cNvPr>
          <p:cNvSpPr txBox="1">
            <a:spLocks/>
          </p:cNvSpPr>
          <p:nvPr/>
        </p:nvSpPr>
        <p:spPr>
          <a:xfrm>
            <a:off x="6095999" y="4290708"/>
            <a:ext cx="4628148" cy="2530273"/>
          </a:xfrm>
          <a:prstGeom prst="rect">
            <a:avLst/>
          </a:prstGeom>
        </p:spPr>
        <p:txBody>
          <a:bodyPr vert="horz" lIns="121920" tIns="60960" rIns="121920" bIns="60960" rtlCol="0">
            <a:normAutofit lnSpcReduction="10000"/>
          </a:bodyPr>
          <a:lstStyle>
            <a:lvl1pPr marL="228600" indent="-228600" algn="l" defTabSz="914400" rtl="0" eaLnBrk="1" latinLnBrk="0" hangingPunct="1">
              <a:spcBef>
                <a:spcPts val="600"/>
              </a:spcBef>
              <a:buClrTx/>
              <a:buSzPct val="75000"/>
              <a:buFont typeface="Lucida Grande"/>
              <a:buChar char="•"/>
              <a:defRPr sz="2800" kern="1200">
                <a:solidFill>
                  <a:schemeClr val="tx1"/>
                </a:solidFill>
                <a:latin typeface="+mn-lt"/>
                <a:ea typeface="+mn-ea"/>
                <a:cs typeface="+mn-cs"/>
              </a:defRPr>
            </a:lvl1pPr>
            <a:lvl2pPr marL="457200" indent="-228600" algn="l" defTabSz="914400" rtl="0" eaLnBrk="1" latinLnBrk="0" hangingPunct="1">
              <a:spcBef>
                <a:spcPts val="300"/>
              </a:spcBef>
              <a:buClrTx/>
              <a:buSzPct val="75000"/>
              <a:buFont typeface="Lucida Grande"/>
              <a:buChar char="•"/>
              <a:defRPr sz="2400" kern="1200">
                <a:solidFill>
                  <a:schemeClr val="tx1"/>
                </a:solidFill>
                <a:latin typeface="+mn-lt"/>
                <a:ea typeface="+mn-ea"/>
                <a:cs typeface="+mn-cs"/>
              </a:defRPr>
            </a:lvl2pPr>
            <a:lvl3pPr marL="685800" indent="-228600" algn="l" defTabSz="914400" rtl="0" eaLnBrk="1" latinLnBrk="0" hangingPunct="1">
              <a:spcBef>
                <a:spcPts val="300"/>
              </a:spcBef>
              <a:buClrTx/>
              <a:buSzPct val="75000"/>
              <a:buFont typeface="Lucida Grande"/>
              <a:buChar char="•"/>
              <a:defRPr sz="2000" kern="1200">
                <a:solidFill>
                  <a:schemeClr val="tx1"/>
                </a:solidFill>
                <a:latin typeface="+mn-lt"/>
                <a:ea typeface="+mn-ea"/>
                <a:cs typeface="+mn-cs"/>
              </a:defRPr>
            </a:lvl3pPr>
            <a:lvl4pPr marL="9144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4pPr>
            <a:lvl5pPr marL="1143000" indent="-228600" algn="l" defTabSz="914400" rtl="0" eaLnBrk="1" latinLnBrk="0" hangingPunct="1">
              <a:spcBef>
                <a:spcPts val="200"/>
              </a:spcBef>
              <a:buClrTx/>
              <a:buSzPct val="75000"/>
              <a:buFont typeface="Lucida Grande"/>
              <a:buChar char="•"/>
              <a:defRPr sz="2000" kern="1200">
                <a:solidFill>
                  <a:schemeClr val="tx1"/>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buNone/>
            </a:pPr>
            <a:r>
              <a:rPr lang="en-AU" sz="3733" dirty="0"/>
              <a:t>Many more</a:t>
            </a:r>
          </a:p>
          <a:p>
            <a:r>
              <a:rPr lang="en-AU" sz="3733" dirty="0"/>
              <a:t>Floating point</a:t>
            </a:r>
          </a:p>
          <a:p>
            <a:r>
              <a:rPr lang="en-AU" sz="3733" dirty="0"/>
              <a:t>MSR</a:t>
            </a:r>
          </a:p>
          <a:p>
            <a:r>
              <a:rPr lang="en-AU" sz="3733" dirty="0"/>
              <a:t>Control registers</a:t>
            </a:r>
          </a:p>
        </p:txBody>
      </p:sp>
      <p:sp>
        <p:nvSpPr>
          <p:cNvPr id="3" name="Speech Bubble: Rectangle with Corners Rounded 2">
            <a:extLst>
              <a:ext uri="{FF2B5EF4-FFF2-40B4-BE49-F238E27FC236}">
                <a16:creationId xmlns:a16="http://schemas.microsoft.com/office/drawing/2014/main" id="{B50DBE60-A691-8B62-8AA5-3F663638C631}"/>
              </a:ext>
            </a:extLst>
          </p:cNvPr>
          <p:cNvSpPr/>
          <p:nvPr/>
        </p:nvSpPr>
        <p:spPr>
          <a:xfrm>
            <a:off x="6535554" y="2387066"/>
            <a:ext cx="3532472" cy="1915427"/>
          </a:xfrm>
          <a:prstGeom prst="wedgeRoundRectCallout">
            <a:avLst>
              <a:gd name="adj1" fmla="val -147809"/>
              <a:gd name="adj2" fmla="val -96797"/>
              <a:gd name="adj3" fmla="val 16667"/>
            </a:avLst>
          </a:prstGeom>
          <a:solidFill>
            <a:srgbClr val="FF3399"/>
          </a:solidFill>
          <a:ln>
            <a:solidFill>
              <a:srgbClr val="FF0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“General purpose” is a bit of a stretch</a:t>
            </a:r>
          </a:p>
        </p:txBody>
      </p:sp>
      <p:sp>
        <p:nvSpPr>
          <p:cNvPr id="4" name="Footer Placeholder 3">
            <a:extLst>
              <a:ext uri="{FF2B5EF4-FFF2-40B4-BE49-F238E27FC236}">
                <a16:creationId xmlns:a16="http://schemas.microsoft.com/office/drawing/2014/main" id="{7861FFBE-8566-9849-56F6-D958E3601A66}"/>
              </a:ext>
            </a:extLst>
          </p:cNvPr>
          <p:cNvSpPr>
            <a:spLocks noGrp="1"/>
          </p:cNvSpPr>
          <p:nvPr>
            <p:ph type="ftr" sz="quarter" idx="11"/>
          </p:nvPr>
        </p:nvSpPr>
        <p:spPr/>
        <p:txBody>
          <a:bodyPr/>
          <a:lstStyle/>
          <a:p>
            <a:r>
              <a:rPr lang="en-AU"/>
              <a:t>MAD - Lecture 1 - Introduction </a:t>
            </a:r>
          </a:p>
        </p:txBody>
      </p:sp>
      <p:sp>
        <p:nvSpPr>
          <p:cNvPr id="7" name="Slide Number Placeholder 6">
            <a:extLst>
              <a:ext uri="{FF2B5EF4-FFF2-40B4-BE49-F238E27FC236}">
                <a16:creationId xmlns:a16="http://schemas.microsoft.com/office/drawing/2014/main" id="{6BBBD8CE-A604-4FE5-6DF0-F40378A48508}"/>
              </a:ext>
            </a:extLst>
          </p:cNvPr>
          <p:cNvSpPr>
            <a:spLocks noGrp="1"/>
          </p:cNvSpPr>
          <p:nvPr>
            <p:ph type="sldNum" sz="quarter" idx="12"/>
          </p:nvPr>
        </p:nvSpPr>
        <p:spPr/>
        <p:txBody>
          <a:bodyPr/>
          <a:lstStyle/>
          <a:p>
            <a:fld id="{C714EB55-CF6F-4C0C-B992-04610649AA02}" type="slidenum">
              <a:rPr lang="en-AU" smtClean="0"/>
              <a:t>17</a:t>
            </a:fld>
            <a:endParaRPr lang="en-AU"/>
          </a:p>
        </p:txBody>
      </p:sp>
    </p:spTree>
    <p:extLst>
      <p:ext uri="{BB962C8B-B14F-4D97-AF65-F5344CB8AC3E}">
        <p14:creationId xmlns:p14="http://schemas.microsoft.com/office/powerpoint/2010/main" val="410746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A39B-E95C-DCAE-A49D-499DC287837B}"/>
              </a:ext>
            </a:extLst>
          </p:cNvPr>
          <p:cNvSpPr>
            <a:spLocks noGrp="1"/>
          </p:cNvSpPr>
          <p:nvPr>
            <p:ph type="title"/>
          </p:nvPr>
        </p:nvSpPr>
        <p:spPr/>
        <p:txBody>
          <a:bodyPr/>
          <a:lstStyle/>
          <a:p>
            <a:r>
              <a:rPr lang="en-AU" dirty="0"/>
              <a:t>GP Registers</a:t>
            </a:r>
          </a:p>
        </p:txBody>
      </p:sp>
      <p:sp>
        <p:nvSpPr>
          <p:cNvPr id="4" name="Content Placeholder 3">
            <a:extLst>
              <a:ext uri="{FF2B5EF4-FFF2-40B4-BE49-F238E27FC236}">
                <a16:creationId xmlns:a16="http://schemas.microsoft.com/office/drawing/2014/main" id="{003E1370-5161-C30B-4ECC-8EF008502EC2}"/>
              </a:ext>
            </a:extLst>
          </p:cNvPr>
          <p:cNvSpPr>
            <a:spLocks noGrp="1"/>
          </p:cNvSpPr>
          <p:nvPr>
            <p:ph idx="1"/>
          </p:nvPr>
        </p:nvSpPr>
        <p:spPr/>
        <p:txBody>
          <a:bodyPr/>
          <a:lstStyle/>
          <a:p>
            <a:r>
              <a:rPr lang="en-AU" dirty="0"/>
              <a:t>Can address part of the register.</a:t>
            </a:r>
          </a:p>
          <a:p>
            <a:pPr lvl="1"/>
            <a:r>
              <a:rPr lang="en-AU" dirty="0"/>
              <a:t>Weird names</a:t>
            </a:r>
          </a:p>
          <a:p>
            <a:pPr lvl="1"/>
            <a:r>
              <a:rPr lang="en-AU" dirty="0"/>
              <a:t>Weirder semantics</a:t>
            </a:r>
          </a:p>
        </p:txBody>
      </p:sp>
      <p:graphicFrame>
        <p:nvGraphicFramePr>
          <p:cNvPr id="3" name="Table 3">
            <a:extLst>
              <a:ext uri="{FF2B5EF4-FFF2-40B4-BE49-F238E27FC236}">
                <a16:creationId xmlns:a16="http://schemas.microsoft.com/office/drawing/2014/main" id="{C3F9011E-73F0-A3BB-31C2-36B7C816011A}"/>
              </a:ext>
            </a:extLst>
          </p:cNvPr>
          <p:cNvGraphicFramePr>
            <a:graphicFrameLocks noGrp="1"/>
          </p:cNvGraphicFramePr>
          <p:nvPr/>
        </p:nvGraphicFramePr>
        <p:xfrm>
          <a:off x="5937025" y="586216"/>
          <a:ext cx="5609392" cy="6217920"/>
        </p:xfrm>
        <a:graphic>
          <a:graphicData uri="http://schemas.openxmlformats.org/drawingml/2006/table">
            <a:tbl>
              <a:tblPr>
                <a:tableStyleId>{5C22544A-7EE6-4342-B048-85BDC9FD1C3A}</a:tableStyleId>
              </a:tblPr>
              <a:tblGrid>
                <a:gridCol w="1402348">
                  <a:extLst>
                    <a:ext uri="{9D8B030D-6E8A-4147-A177-3AD203B41FA5}">
                      <a16:colId xmlns:a16="http://schemas.microsoft.com/office/drawing/2014/main" val="3011465838"/>
                    </a:ext>
                  </a:extLst>
                </a:gridCol>
                <a:gridCol w="1402348">
                  <a:extLst>
                    <a:ext uri="{9D8B030D-6E8A-4147-A177-3AD203B41FA5}">
                      <a16:colId xmlns:a16="http://schemas.microsoft.com/office/drawing/2014/main" val="3354601183"/>
                    </a:ext>
                  </a:extLst>
                </a:gridCol>
                <a:gridCol w="1402348">
                  <a:extLst>
                    <a:ext uri="{9D8B030D-6E8A-4147-A177-3AD203B41FA5}">
                      <a16:colId xmlns:a16="http://schemas.microsoft.com/office/drawing/2014/main" val="3812185011"/>
                    </a:ext>
                  </a:extLst>
                </a:gridCol>
                <a:gridCol w="1402348">
                  <a:extLst>
                    <a:ext uri="{9D8B030D-6E8A-4147-A177-3AD203B41FA5}">
                      <a16:colId xmlns:a16="http://schemas.microsoft.com/office/drawing/2014/main" val="3277987833"/>
                    </a:ext>
                  </a:extLst>
                </a:gridCol>
              </a:tblGrid>
              <a:tr h="365760">
                <a:tc>
                  <a:txBody>
                    <a:bodyPr/>
                    <a:lstStyle/>
                    <a:p>
                      <a:r>
                        <a:rPr lang="en-AU" sz="2400" b="1" dirty="0">
                          <a:solidFill>
                            <a:schemeClr val="tx1"/>
                          </a:solidFill>
                        </a:rPr>
                        <a:t>Register</a:t>
                      </a:r>
                    </a:p>
                  </a:txBody>
                  <a:tcPr marL="0" marR="121920" marT="0" marB="0">
                    <a:solidFill>
                      <a:schemeClr val="bg1"/>
                    </a:solidFill>
                  </a:tcPr>
                </a:tc>
                <a:tc>
                  <a:txBody>
                    <a:bodyPr/>
                    <a:lstStyle/>
                    <a:p>
                      <a:r>
                        <a:rPr lang="en-AU" sz="2400" b="1" dirty="0">
                          <a:solidFill>
                            <a:schemeClr val="tx1"/>
                          </a:solidFill>
                        </a:rPr>
                        <a:t>Low 32</a:t>
                      </a:r>
                    </a:p>
                  </a:txBody>
                  <a:tcPr marL="0" marR="121920" marT="0" marB="0">
                    <a:solidFill>
                      <a:schemeClr val="bg1"/>
                    </a:solidFill>
                  </a:tcPr>
                </a:tc>
                <a:tc>
                  <a:txBody>
                    <a:bodyPr/>
                    <a:lstStyle/>
                    <a:p>
                      <a:r>
                        <a:rPr lang="en-AU" sz="2400" b="1" dirty="0">
                          <a:solidFill>
                            <a:schemeClr val="tx1"/>
                          </a:solidFill>
                        </a:rPr>
                        <a:t>Low 16</a:t>
                      </a:r>
                    </a:p>
                  </a:txBody>
                  <a:tcPr marL="0" marR="121920" marT="0" marB="0">
                    <a:solidFill>
                      <a:schemeClr val="bg1"/>
                    </a:solidFill>
                  </a:tcPr>
                </a:tc>
                <a:tc>
                  <a:txBody>
                    <a:bodyPr/>
                    <a:lstStyle/>
                    <a:p>
                      <a:r>
                        <a:rPr lang="en-AU" sz="2400" b="1" dirty="0">
                          <a:solidFill>
                            <a:schemeClr val="tx1"/>
                          </a:solidFill>
                        </a:rPr>
                        <a:t>Low 8</a:t>
                      </a:r>
                    </a:p>
                  </a:txBody>
                  <a:tcPr marL="0" marR="121920" marT="0" marB="0">
                    <a:solidFill>
                      <a:schemeClr val="bg1"/>
                    </a:solidFill>
                  </a:tcPr>
                </a:tc>
                <a:extLst>
                  <a:ext uri="{0D108BD9-81ED-4DB2-BD59-A6C34878D82A}">
                    <a16:rowId xmlns:a16="http://schemas.microsoft.com/office/drawing/2014/main" val="1373010211"/>
                  </a:ext>
                </a:extLst>
              </a:tr>
              <a:tr h="365760">
                <a:tc>
                  <a:txBody>
                    <a:bodyPr/>
                    <a:lstStyle/>
                    <a:p>
                      <a:r>
                        <a:rPr lang="en-AU" sz="2400" dirty="0">
                          <a:solidFill>
                            <a:schemeClr val="tx1"/>
                          </a:solidFill>
                        </a:rPr>
                        <a:t>RAX</a:t>
                      </a:r>
                    </a:p>
                  </a:txBody>
                  <a:tcPr marL="0" marR="121920" marT="0" marB="0">
                    <a:solidFill>
                      <a:schemeClr val="bg1"/>
                    </a:solidFill>
                  </a:tcPr>
                </a:tc>
                <a:tc>
                  <a:txBody>
                    <a:bodyPr/>
                    <a:lstStyle/>
                    <a:p>
                      <a:r>
                        <a:rPr lang="en-AU" sz="2400" dirty="0">
                          <a:solidFill>
                            <a:schemeClr val="tx1"/>
                          </a:solidFill>
                        </a:rPr>
                        <a:t>EAX</a:t>
                      </a:r>
                    </a:p>
                  </a:txBody>
                  <a:tcPr marL="0" marR="121920" marT="0" marB="0">
                    <a:solidFill>
                      <a:schemeClr val="bg1"/>
                    </a:solidFill>
                  </a:tcPr>
                </a:tc>
                <a:tc>
                  <a:txBody>
                    <a:bodyPr/>
                    <a:lstStyle/>
                    <a:p>
                      <a:r>
                        <a:rPr lang="en-AU" sz="2400" dirty="0">
                          <a:solidFill>
                            <a:schemeClr val="tx1"/>
                          </a:solidFill>
                        </a:rPr>
                        <a:t>AX</a:t>
                      </a:r>
                    </a:p>
                  </a:txBody>
                  <a:tcPr marL="0" marR="121920" marT="0" marB="0">
                    <a:solidFill>
                      <a:schemeClr val="bg1"/>
                    </a:solidFill>
                  </a:tcPr>
                </a:tc>
                <a:tc>
                  <a:txBody>
                    <a:bodyPr/>
                    <a:lstStyle/>
                    <a:p>
                      <a:r>
                        <a:rPr lang="en-AU" sz="2400" dirty="0">
                          <a:solidFill>
                            <a:schemeClr val="tx1"/>
                          </a:solidFill>
                        </a:rPr>
                        <a:t>AL</a:t>
                      </a:r>
                    </a:p>
                  </a:txBody>
                  <a:tcPr marL="0" marR="121920" marT="0" marB="0">
                    <a:solidFill>
                      <a:schemeClr val="bg1"/>
                    </a:solidFill>
                  </a:tcPr>
                </a:tc>
                <a:extLst>
                  <a:ext uri="{0D108BD9-81ED-4DB2-BD59-A6C34878D82A}">
                    <a16:rowId xmlns:a16="http://schemas.microsoft.com/office/drawing/2014/main" val="725299974"/>
                  </a:ext>
                </a:extLst>
              </a:tr>
              <a:tr h="365760">
                <a:tc>
                  <a:txBody>
                    <a:bodyPr/>
                    <a:lstStyle/>
                    <a:p>
                      <a:r>
                        <a:rPr lang="en-AU" sz="2400" dirty="0">
                          <a:solidFill>
                            <a:schemeClr val="tx1"/>
                          </a:solidFill>
                        </a:rPr>
                        <a:t>RBX</a:t>
                      </a:r>
                    </a:p>
                  </a:txBody>
                  <a:tcPr marL="0" marR="121920" marT="0" marB="0">
                    <a:solidFill>
                      <a:schemeClr val="bg1"/>
                    </a:solidFill>
                  </a:tcPr>
                </a:tc>
                <a:tc>
                  <a:txBody>
                    <a:bodyPr/>
                    <a:lstStyle/>
                    <a:p>
                      <a:r>
                        <a:rPr lang="en-AU" sz="2400" dirty="0">
                          <a:solidFill>
                            <a:schemeClr val="tx1"/>
                          </a:solidFill>
                        </a:rPr>
                        <a:t>EBX</a:t>
                      </a:r>
                    </a:p>
                  </a:txBody>
                  <a:tcPr marL="0" marR="121920" marT="0" marB="0">
                    <a:solidFill>
                      <a:schemeClr val="bg1"/>
                    </a:solidFill>
                  </a:tcPr>
                </a:tc>
                <a:tc>
                  <a:txBody>
                    <a:bodyPr/>
                    <a:lstStyle/>
                    <a:p>
                      <a:r>
                        <a:rPr lang="en-AU" sz="2400" dirty="0">
                          <a:solidFill>
                            <a:schemeClr val="tx1"/>
                          </a:solidFill>
                        </a:rPr>
                        <a:t>BX</a:t>
                      </a:r>
                    </a:p>
                  </a:txBody>
                  <a:tcPr marL="0" marR="121920" marT="0" marB="0">
                    <a:solidFill>
                      <a:schemeClr val="bg1"/>
                    </a:solidFill>
                  </a:tcPr>
                </a:tc>
                <a:tc>
                  <a:txBody>
                    <a:bodyPr/>
                    <a:lstStyle/>
                    <a:p>
                      <a:r>
                        <a:rPr lang="en-AU" sz="2400" dirty="0">
                          <a:solidFill>
                            <a:schemeClr val="tx1"/>
                          </a:solidFill>
                        </a:rPr>
                        <a:t>BL</a:t>
                      </a:r>
                    </a:p>
                  </a:txBody>
                  <a:tcPr marL="0" marR="121920" marT="0" marB="0">
                    <a:solidFill>
                      <a:schemeClr val="bg1"/>
                    </a:solidFill>
                  </a:tcPr>
                </a:tc>
                <a:extLst>
                  <a:ext uri="{0D108BD9-81ED-4DB2-BD59-A6C34878D82A}">
                    <a16:rowId xmlns:a16="http://schemas.microsoft.com/office/drawing/2014/main" val="2078077673"/>
                  </a:ext>
                </a:extLst>
              </a:tr>
              <a:tr h="365760">
                <a:tc>
                  <a:txBody>
                    <a:bodyPr/>
                    <a:lstStyle/>
                    <a:p>
                      <a:r>
                        <a:rPr lang="en-AU" sz="2400" dirty="0">
                          <a:solidFill>
                            <a:schemeClr val="tx1"/>
                          </a:solidFill>
                        </a:rPr>
                        <a:t>RCX</a:t>
                      </a:r>
                    </a:p>
                  </a:txBody>
                  <a:tcPr marL="0" marR="121920" marT="0" marB="0">
                    <a:solidFill>
                      <a:schemeClr val="bg1"/>
                    </a:solidFill>
                  </a:tcPr>
                </a:tc>
                <a:tc>
                  <a:txBody>
                    <a:bodyPr/>
                    <a:lstStyle/>
                    <a:p>
                      <a:r>
                        <a:rPr lang="en-AU" sz="2400" dirty="0">
                          <a:solidFill>
                            <a:schemeClr val="tx1"/>
                          </a:solidFill>
                        </a:rPr>
                        <a:t>ECX</a:t>
                      </a:r>
                    </a:p>
                  </a:txBody>
                  <a:tcPr marL="0" marR="121920" marT="0" marB="0">
                    <a:solidFill>
                      <a:schemeClr val="bg1"/>
                    </a:solidFill>
                  </a:tcPr>
                </a:tc>
                <a:tc>
                  <a:txBody>
                    <a:bodyPr/>
                    <a:lstStyle/>
                    <a:p>
                      <a:r>
                        <a:rPr lang="en-AU" sz="2400" dirty="0">
                          <a:solidFill>
                            <a:schemeClr val="tx1"/>
                          </a:solidFill>
                        </a:rPr>
                        <a:t>CX</a:t>
                      </a:r>
                    </a:p>
                  </a:txBody>
                  <a:tcPr marL="0" marR="121920" marT="0" marB="0">
                    <a:solidFill>
                      <a:schemeClr val="bg1"/>
                    </a:solidFill>
                  </a:tcPr>
                </a:tc>
                <a:tc>
                  <a:txBody>
                    <a:bodyPr/>
                    <a:lstStyle/>
                    <a:p>
                      <a:r>
                        <a:rPr lang="en-AU" sz="2400" dirty="0">
                          <a:solidFill>
                            <a:schemeClr val="tx1"/>
                          </a:solidFill>
                        </a:rPr>
                        <a:t>CL</a:t>
                      </a:r>
                    </a:p>
                  </a:txBody>
                  <a:tcPr marL="0" marR="121920" marT="0" marB="0">
                    <a:solidFill>
                      <a:schemeClr val="bg1"/>
                    </a:solidFill>
                  </a:tcPr>
                </a:tc>
                <a:extLst>
                  <a:ext uri="{0D108BD9-81ED-4DB2-BD59-A6C34878D82A}">
                    <a16:rowId xmlns:a16="http://schemas.microsoft.com/office/drawing/2014/main" val="1523373447"/>
                  </a:ext>
                </a:extLst>
              </a:tr>
              <a:tr h="365760">
                <a:tc>
                  <a:txBody>
                    <a:bodyPr/>
                    <a:lstStyle/>
                    <a:p>
                      <a:r>
                        <a:rPr lang="en-AU" sz="2400" dirty="0">
                          <a:solidFill>
                            <a:schemeClr val="tx1"/>
                          </a:solidFill>
                        </a:rPr>
                        <a:t>RDX</a:t>
                      </a:r>
                    </a:p>
                  </a:txBody>
                  <a:tcPr marL="0" marR="121920" marT="0" marB="0">
                    <a:solidFill>
                      <a:schemeClr val="bg1"/>
                    </a:solidFill>
                  </a:tcPr>
                </a:tc>
                <a:tc>
                  <a:txBody>
                    <a:bodyPr/>
                    <a:lstStyle/>
                    <a:p>
                      <a:r>
                        <a:rPr lang="en-AU" sz="2400" dirty="0">
                          <a:solidFill>
                            <a:schemeClr val="tx1"/>
                          </a:solidFill>
                        </a:rPr>
                        <a:t>EDX</a:t>
                      </a:r>
                    </a:p>
                  </a:txBody>
                  <a:tcPr marL="0" marR="121920" marT="0" marB="0">
                    <a:solidFill>
                      <a:schemeClr val="bg1"/>
                    </a:solidFill>
                  </a:tcPr>
                </a:tc>
                <a:tc>
                  <a:txBody>
                    <a:bodyPr/>
                    <a:lstStyle/>
                    <a:p>
                      <a:r>
                        <a:rPr lang="en-AU" sz="2400" dirty="0">
                          <a:solidFill>
                            <a:schemeClr val="tx1"/>
                          </a:solidFill>
                        </a:rPr>
                        <a:t>DX</a:t>
                      </a:r>
                    </a:p>
                  </a:txBody>
                  <a:tcPr marL="0" marR="121920" marT="0" marB="0">
                    <a:solidFill>
                      <a:schemeClr val="bg1"/>
                    </a:solidFill>
                  </a:tcPr>
                </a:tc>
                <a:tc>
                  <a:txBody>
                    <a:bodyPr/>
                    <a:lstStyle/>
                    <a:p>
                      <a:r>
                        <a:rPr lang="en-AU" sz="2400" dirty="0">
                          <a:solidFill>
                            <a:schemeClr val="tx1"/>
                          </a:solidFill>
                        </a:rPr>
                        <a:t>DL</a:t>
                      </a:r>
                    </a:p>
                  </a:txBody>
                  <a:tcPr marL="0" marR="121920" marT="0" marB="0">
                    <a:solidFill>
                      <a:schemeClr val="bg1"/>
                    </a:solidFill>
                  </a:tcPr>
                </a:tc>
                <a:extLst>
                  <a:ext uri="{0D108BD9-81ED-4DB2-BD59-A6C34878D82A}">
                    <a16:rowId xmlns:a16="http://schemas.microsoft.com/office/drawing/2014/main" val="3139014408"/>
                  </a:ext>
                </a:extLst>
              </a:tr>
              <a:tr h="365760">
                <a:tc>
                  <a:txBody>
                    <a:bodyPr/>
                    <a:lstStyle/>
                    <a:p>
                      <a:r>
                        <a:rPr lang="en-AU" sz="2400" dirty="0">
                          <a:solidFill>
                            <a:schemeClr val="tx1"/>
                          </a:solidFill>
                        </a:rPr>
                        <a:t>RBP</a:t>
                      </a:r>
                    </a:p>
                  </a:txBody>
                  <a:tcPr marL="0" marR="121920" marT="0" marB="0">
                    <a:solidFill>
                      <a:schemeClr val="bg1"/>
                    </a:solidFill>
                  </a:tcPr>
                </a:tc>
                <a:tc>
                  <a:txBody>
                    <a:bodyPr/>
                    <a:lstStyle/>
                    <a:p>
                      <a:r>
                        <a:rPr lang="en-AU" sz="2400" dirty="0">
                          <a:solidFill>
                            <a:schemeClr val="tx1"/>
                          </a:solidFill>
                        </a:rPr>
                        <a:t>EBP</a:t>
                      </a:r>
                    </a:p>
                  </a:txBody>
                  <a:tcPr marL="0" marR="121920" marT="0" marB="0">
                    <a:solidFill>
                      <a:schemeClr val="bg1"/>
                    </a:solidFill>
                  </a:tcPr>
                </a:tc>
                <a:tc>
                  <a:txBody>
                    <a:bodyPr/>
                    <a:lstStyle/>
                    <a:p>
                      <a:r>
                        <a:rPr lang="en-AU" sz="2400" dirty="0">
                          <a:solidFill>
                            <a:schemeClr val="tx1"/>
                          </a:solidFill>
                        </a:rPr>
                        <a:t>BP</a:t>
                      </a:r>
                    </a:p>
                  </a:txBody>
                  <a:tcPr marL="0" marR="121920" marT="0" marB="0">
                    <a:solidFill>
                      <a:schemeClr val="bg1"/>
                    </a:solidFill>
                  </a:tcPr>
                </a:tc>
                <a:tc>
                  <a:txBody>
                    <a:bodyPr/>
                    <a:lstStyle/>
                    <a:p>
                      <a:endParaRPr lang="en-AU" sz="2400" dirty="0">
                        <a:solidFill>
                          <a:schemeClr val="tx1"/>
                        </a:solidFill>
                      </a:endParaRPr>
                    </a:p>
                  </a:txBody>
                  <a:tcPr marL="0" marR="121920" marT="0" marB="0">
                    <a:solidFill>
                      <a:schemeClr val="bg1"/>
                    </a:solidFill>
                  </a:tcPr>
                </a:tc>
                <a:extLst>
                  <a:ext uri="{0D108BD9-81ED-4DB2-BD59-A6C34878D82A}">
                    <a16:rowId xmlns:a16="http://schemas.microsoft.com/office/drawing/2014/main" val="1585955069"/>
                  </a:ext>
                </a:extLst>
              </a:tr>
              <a:tr h="365760">
                <a:tc>
                  <a:txBody>
                    <a:bodyPr/>
                    <a:lstStyle/>
                    <a:p>
                      <a:r>
                        <a:rPr lang="en-AU" sz="2400" dirty="0">
                          <a:solidFill>
                            <a:schemeClr val="tx1"/>
                          </a:solidFill>
                        </a:rPr>
                        <a:t>RSI</a:t>
                      </a:r>
                    </a:p>
                  </a:txBody>
                  <a:tcPr marL="0" marR="121920" marT="0" marB="0">
                    <a:solidFill>
                      <a:schemeClr val="bg1"/>
                    </a:solidFill>
                  </a:tcPr>
                </a:tc>
                <a:tc>
                  <a:txBody>
                    <a:bodyPr/>
                    <a:lstStyle/>
                    <a:p>
                      <a:r>
                        <a:rPr lang="en-AU" sz="2400" dirty="0">
                          <a:solidFill>
                            <a:schemeClr val="tx1"/>
                          </a:solidFill>
                        </a:rPr>
                        <a:t>ESI</a:t>
                      </a:r>
                    </a:p>
                  </a:txBody>
                  <a:tcPr marL="0" marR="121920" marT="0" marB="0">
                    <a:solidFill>
                      <a:schemeClr val="bg1"/>
                    </a:solidFill>
                  </a:tcPr>
                </a:tc>
                <a:tc>
                  <a:txBody>
                    <a:bodyPr/>
                    <a:lstStyle/>
                    <a:p>
                      <a:r>
                        <a:rPr lang="en-AU" sz="2400" dirty="0">
                          <a:solidFill>
                            <a:schemeClr val="tx1"/>
                          </a:solidFill>
                        </a:rPr>
                        <a:t>SI</a:t>
                      </a:r>
                    </a:p>
                  </a:txBody>
                  <a:tcPr marL="0" marR="121920" marT="0" marB="0">
                    <a:solidFill>
                      <a:schemeClr val="bg1"/>
                    </a:solidFill>
                  </a:tcPr>
                </a:tc>
                <a:tc>
                  <a:txBody>
                    <a:bodyPr/>
                    <a:lstStyle/>
                    <a:p>
                      <a:endParaRPr lang="en-AU" sz="2400" dirty="0">
                        <a:solidFill>
                          <a:schemeClr val="tx1"/>
                        </a:solidFill>
                      </a:endParaRPr>
                    </a:p>
                  </a:txBody>
                  <a:tcPr marL="0" marR="121920" marT="0" marB="0">
                    <a:solidFill>
                      <a:schemeClr val="bg1"/>
                    </a:solidFill>
                  </a:tcPr>
                </a:tc>
                <a:extLst>
                  <a:ext uri="{0D108BD9-81ED-4DB2-BD59-A6C34878D82A}">
                    <a16:rowId xmlns:a16="http://schemas.microsoft.com/office/drawing/2014/main" val="2728289565"/>
                  </a:ext>
                </a:extLst>
              </a:tr>
              <a:tr h="365760">
                <a:tc>
                  <a:txBody>
                    <a:bodyPr/>
                    <a:lstStyle/>
                    <a:p>
                      <a:r>
                        <a:rPr lang="en-AU" sz="2400" dirty="0">
                          <a:solidFill>
                            <a:schemeClr val="tx1"/>
                          </a:solidFill>
                        </a:rPr>
                        <a:t>RDI</a:t>
                      </a:r>
                    </a:p>
                  </a:txBody>
                  <a:tcPr marL="0" marR="121920" marT="0" marB="0">
                    <a:solidFill>
                      <a:schemeClr val="bg1"/>
                    </a:solidFill>
                  </a:tcPr>
                </a:tc>
                <a:tc>
                  <a:txBody>
                    <a:bodyPr/>
                    <a:lstStyle/>
                    <a:p>
                      <a:r>
                        <a:rPr lang="en-AU" sz="2400" dirty="0">
                          <a:solidFill>
                            <a:schemeClr val="tx1"/>
                          </a:solidFill>
                        </a:rPr>
                        <a:t>EDI</a:t>
                      </a:r>
                    </a:p>
                  </a:txBody>
                  <a:tcPr marL="0" marR="121920" marT="0" marB="0">
                    <a:solidFill>
                      <a:schemeClr val="bg1"/>
                    </a:solidFill>
                  </a:tcPr>
                </a:tc>
                <a:tc>
                  <a:txBody>
                    <a:bodyPr/>
                    <a:lstStyle/>
                    <a:p>
                      <a:r>
                        <a:rPr lang="en-AU" sz="2400" dirty="0">
                          <a:solidFill>
                            <a:schemeClr val="tx1"/>
                          </a:solidFill>
                        </a:rPr>
                        <a:t>DI</a:t>
                      </a:r>
                    </a:p>
                  </a:txBody>
                  <a:tcPr marL="0" marR="121920" marT="0" marB="0">
                    <a:solidFill>
                      <a:schemeClr val="bg1"/>
                    </a:solidFill>
                  </a:tcPr>
                </a:tc>
                <a:tc>
                  <a:txBody>
                    <a:bodyPr/>
                    <a:lstStyle/>
                    <a:p>
                      <a:endParaRPr lang="en-AU" sz="2400" dirty="0">
                        <a:solidFill>
                          <a:schemeClr val="tx1"/>
                        </a:solidFill>
                      </a:endParaRPr>
                    </a:p>
                  </a:txBody>
                  <a:tcPr marL="0" marR="121920" marT="0" marB="0">
                    <a:solidFill>
                      <a:schemeClr val="bg1"/>
                    </a:solidFill>
                  </a:tcPr>
                </a:tc>
                <a:extLst>
                  <a:ext uri="{0D108BD9-81ED-4DB2-BD59-A6C34878D82A}">
                    <a16:rowId xmlns:a16="http://schemas.microsoft.com/office/drawing/2014/main" val="780988871"/>
                  </a:ext>
                </a:extLst>
              </a:tr>
              <a:tr h="365760">
                <a:tc>
                  <a:txBody>
                    <a:bodyPr/>
                    <a:lstStyle/>
                    <a:p>
                      <a:r>
                        <a:rPr lang="en-AU" sz="2400" dirty="0">
                          <a:solidFill>
                            <a:schemeClr val="tx1"/>
                          </a:solidFill>
                        </a:rPr>
                        <a:t>RSP</a:t>
                      </a:r>
                    </a:p>
                  </a:txBody>
                  <a:tcPr marL="0" marR="121920" marT="0" marB="0">
                    <a:solidFill>
                      <a:schemeClr val="bg1"/>
                    </a:solidFill>
                  </a:tcPr>
                </a:tc>
                <a:tc>
                  <a:txBody>
                    <a:bodyPr/>
                    <a:lstStyle/>
                    <a:p>
                      <a:r>
                        <a:rPr lang="en-AU" sz="2400" dirty="0">
                          <a:solidFill>
                            <a:schemeClr val="tx1"/>
                          </a:solidFill>
                        </a:rPr>
                        <a:t>ESP</a:t>
                      </a:r>
                    </a:p>
                  </a:txBody>
                  <a:tcPr marL="0" marR="121920" marT="0" marB="0">
                    <a:solidFill>
                      <a:schemeClr val="bg1"/>
                    </a:solidFill>
                  </a:tcPr>
                </a:tc>
                <a:tc>
                  <a:txBody>
                    <a:bodyPr/>
                    <a:lstStyle/>
                    <a:p>
                      <a:r>
                        <a:rPr lang="en-AU" sz="2400" dirty="0">
                          <a:solidFill>
                            <a:schemeClr val="tx1"/>
                          </a:solidFill>
                        </a:rPr>
                        <a:t>SP</a:t>
                      </a:r>
                    </a:p>
                  </a:txBody>
                  <a:tcPr marL="0" marR="121920" marT="0" marB="0">
                    <a:solidFill>
                      <a:schemeClr val="bg1"/>
                    </a:solidFill>
                  </a:tcPr>
                </a:tc>
                <a:tc>
                  <a:txBody>
                    <a:bodyPr/>
                    <a:lstStyle/>
                    <a:p>
                      <a:endParaRPr lang="en-AU" sz="2400" dirty="0">
                        <a:solidFill>
                          <a:schemeClr val="tx1"/>
                        </a:solidFill>
                      </a:endParaRPr>
                    </a:p>
                  </a:txBody>
                  <a:tcPr marL="0" marR="121920" marT="0" marB="0">
                    <a:solidFill>
                      <a:schemeClr val="bg1"/>
                    </a:solidFill>
                  </a:tcPr>
                </a:tc>
                <a:extLst>
                  <a:ext uri="{0D108BD9-81ED-4DB2-BD59-A6C34878D82A}">
                    <a16:rowId xmlns:a16="http://schemas.microsoft.com/office/drawing/2014/main" val="2583765073"/>
                  </a:ext>
                </a:extLst>
              </a:tr>
              <a:tr h="365760">
                <a:tc>
                  <a:txBody>
                    <a:bodyPr/>
                    <a:lstStyle/>
                    <a:p>
                      <a:r>
                        <a:rPr lang="en-AU" sz="2400" dirty="0">
                          <a:solidFill>
                            <a:schemeClr val="tx1"/>
                          </a:solidFill>
                        </a:rPr>
                        <a:t>R8</a:t>
                      </a:r>
                    </a:p>
                  </a:txBody>
                  <a:tcPr marL="0" marR="121920" marT="0" marB="0">
                    <a:solidFill>
                      <a:schemeClr val="bg1"/>
                    </a:solidFill>
                  </a:tcPr>
                </a:tc>
                <a:tc>
                  <a:txBody>
                    <a:bodyPr/>
                    <a:lstStyle/>
                    <a:p>
                      <a:r>
                        <a:rPr lang="en-AU" sz="2400" dirty="0">
                          <a:solidFill>
                            <a:schemeClr val="tx1"/>
                          </a:solidFill>
                        </a:rPr>
                        <a:t>R8D</a:t>
                      </a:r>
                    </a:p>
                  </a:txBody>
                  <a:tcPr marL="0" marR="121920" marT="0" marB="0">
                    <a:solidFill>
                      <a:schemeClr val="bg1"/>
                    </a:solidFill>
                  </a:tcPr>
                </a:tc>
                <a:tc>
                  <a:txBody>
                    <a:bodyPr/>
                    <a:lstStyle/>
                    <a:p>
                      <a:r>
                        <a:rPr lang="en-AU" sz="2400" dirty="0">
                          <a:solidFill>
                            <a:schemeClr val="tx1"/>
                          </a:solidFill>
                        </a:rPr>
                        <a:t>R8W</a:t>
                      </a:r>
                    </a:p>
                  </a:txBody>
                  <a:tcPr marL="0" marR="121920" marT="0" marB="0">
                    <a:solidFill>
                      <a:schemeClr val="bg1"/>
                    </a:solidFill>
                  </a:tcPr>
                </a:tc>
                <a:tc>
                  <a:txBody>
                    <a:bodyPr/>
                    <a:lstStyle/>
                    <a:p>
                      <a:r>
                        <a:rPr lang="en-AU" sz="2400" dirty="0">
                          <a:solidFill>
                            <a:schemeClr val="tx1"/>
                          </a:solidFill>
                        </a:rPr>
                        <a:t>R8L</a:t>
                      </a:r>
                    </a:p>
                  </a:txBody>
                  <a:tcPr marL="0" marR="121920" marT="0" marB="0">
                    <a:solidFill>
                      <a:schemeClr val="bg1"/>
                    </a:solidFill>
                  </a:tcPr>
                </a:tc>
                <a:extLst>
                  <a:ext uri="{0D108BD9-81ED-4DB2-BD59-A6C34878D82A}">
                    <a16:rowId xmlns:a16="http://schemas.microsoft.com/office/drawing/2014/main" val="234017692"/>
                  </a:ext>
                </a:extLst>
              </a:tr>
              <a:tr h="365760">
                <a:tc>
                  <a:txBody>
                    <a:bodyPr/>
                    <a:lstStyle/>
                    <a:p>
                      <a:r>
                        <a:rPr lang="en-AU" sz="2400" dirty="0">
                          <a:solidFill>
                            <a:schemeClr val="tx1"/>
                          </a:solidFill>
                        </a:rPr>
                        <a:t>R9</a:t>
                      </a:r>
                    </a:p>
                  </a:txBody>
                  <a:tcPr marL="0" marR="121920" marT="0" marB="0">
                    <a:solidFill>
                      <a:schemeClr val="bg1"/>
                    </a:solidFill>
                  </a:tcPr>
                </a:tc>
                <a:tc>
                  <a:txBody>
                    <a:bodyPr/>
                    <a:lstStyle/>
                    <a:p>
                      <a:r>
                        <a:rPr lang="en-AU" sz="2400" dirty="0">
                          <a:solidFill>
                            <a:schemeClr val="tx1"/>
                          </a:solidFill>
                        </a:rPr>
                        <a:t>R9D</a:t>
                      </a:r>
                    </a:p>
                  </a:txBody>
                  <a:tcPr marL="0" marR="121920" marT="0" marB="0">
                    <a:solidFill>
                      <a:schemeClr val="bg1"/>
                    </a:solidFill>
                  </a:tcPr>
                </a:tc>
                <a:tc>
                  <a:txBody>
                    <a:bodyPr/>
                    <a:lstStyle/>
                    <a:p>
                      <a:r>
                        <a:rPr lang="en-AU" sz="2400" dirty="0">
                          <a:solidFill>
                            <a:schemeClr val="tx1"/>
                          </a:solidFill>
                        </a:rPr>
                        <a:t>R9W</a:t>
                      </a:r>
                    </a:p>
                  </a:txBody>
                  <a:tcPr marL="0" marR="121920" marT="0" marB="0">
                    <a:solidFill>
                      <a:schemeClr val="bg1"/>
                    </a:solidFill>
                  </a:tcPr>
                </a:tc>
                <a:tc>
                  <a:txBody>
                    <a:bodyPr/>
                    <a:lstStyle/>
                    <a:p>
                      <a:r>
                        <a:rPr lang="en-AU" sz="2400" dirty="0">
                          <a:solidFill>
                            <a:schemeClr val="tx1"/>
                          </a:solidFill>
                        </a:rPr>
                        <a:t>R9L</a:t>
                      </a:r>
                    </a:p>
                  </a:txBody>
                  <a:tcPr marL="0" marR="121920" marT="0" marB="0">
                    <a:solidFill>
                      <a:schemeClr val="bg1"/>
                    </a:solidFill>
                  </a:tcPr>
                </a:tc>
                <a:extLst>
                  <a:ext uri="{0D108BD9-81ED-4DB2-BD59-A6C34878D82A}">
                    <a16:rowId xmlns:a16="http://schemas.microsoft.com/office/drawing/2014/main" val="3601271131"/>
                  </a:ext>
                </a:extLst>
              </a:tr>
              <a:tr h="365760">
                <a:tc>
                  <a:txBody>
                    <a:bodyPr/>
                    <a:lstStyle/>
                    <a:p>
                      <a:r>
                        <a:rPr lang="en-AU" sz="2400" dirty="0">
                          <a:solidFill>
                            <a:schemeClr val="tx1"/>
                          </a:solidFill>
                        </a:rPr>
                        <a:t>R10</a:t>
                      </a:r>
                    </a:p>
                  </a:txBody>
                  <a:tcPr marL="0" marR="121920" marT="0" marB="0">
                    <a:solidFill>
                      <a:schemeClr val="bg1"/>
                    </a:solidFill>
                  </a:tcPr>
                </a:tc>
                <a:tc>
                  <a:txBody>
                    <a:bodyPr/>
                    <a:lstStyle/>
                    <a:p>
                      <a:r>
                        <a:rPr lang="en-AU" sz="2400" dirty="0">
                          <a:solidFill>
                            <a:schemeClr val="tx1"/>
                          </a:solidFill>
                        </a:rPr>
                        <a:t>R10D</a:t>
                      </a:r>
                    </a:p>
                  </a:txBody>
                  <a:tcPr marL="0" marR="121920" marT="0" marB="0">
                    <a:solidFill>
                      <a:schemeClr val="bg1"/>
                    </a:solidFill>
                  </a:tcPr>
                </a:tc>
                <a:tc>
                  <a:txBody>
                    <a:bodyPr/>
                    <a:lstStyle/>
                    <a:p>
                      <a:r>
                        <a:rPr lang="en-AU" sz="2400" dirty="0">
                          <a:solidFill>
                            <a:schemeClr val="tx1"/>
                          </a:solidFill>
                        </a:rPr>
                        <a:t>R10W</a:t>
                      </a:r>
                    </a:p>
                  </a:txBody>
                  <a:tcPr marL="0" marR="121920" marT="0" marB="0">
                    <a:solidFill>
                      <a:schemeClr val="bg1"/>
                    </a:solidFill>
                  </a:tcPr>
                </a:tc>
                <a:tc>
                  <a:txBody>
                    <a:bodyPr/>
                    <a:lstStyle/>
                    <a:p>
                      <a:r>
                        <a:rPr lang="en-AU" sz="2400" dirty="0">
                          <a:solidFill>
                            <a:schemeClr val="tx1"/>
                          </a:solidFill>
                        </a:rPr>
                        <a:t>R10L</a:t>
                      </a:r>
                    </a:p>
                  </a:txBody>
                  <a:tcPr marL="0" marR="121920" marT="0" marB="0">
                    <a:solidFill>
                      <a:schemeClr val="bg1"/>
                    </a:solidFill>
                  </a:tcPr>
                </a:tc>
                <a:extLst>
                  <a:ext uri="{0D108BD9-81ED-4DB2-BD59-A6C34878D82A}">
                    <a16:rowId xmlns:a16="http://schemas.microsoft.com/office/drawing/2014/main" val="2638068761"/>
                  </a:ext>
                </a:extLst>
              </a:tr>
              <a:tr h="365760">
                <a:tc>
                  <a:txBody>
                    <a:bodyPr/>
                    <a:lstStyle/>
                    <a:p>
                      <a:r>
                        <a:rPr lang="en-AU" sz="2400" dirty="0">
                          <a:solidFill>
                            <a:schemeClr val="tx1"/>
                          </a:solidFill>
                        </a:rPr>
                        <a:t>R11</a:t>
                      </a:r>
                    </a:p>
                  </a:txBody>
                  <a:tcPr marL="0" marR="121920" marT="0" marB="0">
                    <a:solidFill>
                      <a:schemeClr val="bg1"/>
                    </a:solidFill>
                  </a:tcPr>
                </a:tc>
                <a:tc>
                  <a:txBody>
                    <a:bodyPr/>
                    <a:lstStyle/>
                    <a:p>
                      <a:r>
                        <a:rPr lang="en-AU" sz="2400" dirty="0">
                          <a:solidFill>
                            <a:schemeClr val="tx1"/>
                          </a:solidFill>
                        </a:rPr>
                        <a:t>R11D</a:t>
                      </a:r>
                    </a:p>
                  </a:txBody>
                  <a:tcPr marL="0" marR="121920" marT="0" marB="0">
                    <a:solidFill>
                      <a:schemeClr val="bg1"/>
                    </a:solidFill>
                  </a:tcPr>
                </a:tc>
                <a:tc>
                  <a:txBody>
                    <a:bodyPr/>
                    <a:lstStyle/>
                    <a:p>
                      <a:r>
                        <a:rPr lang="en-AU" sz="2400" dirty="0">
                          <a:solidFill>
                            <a:schemeClr val="tx1"/>
                          </a:solidFill>
                        </a:rPr>
                        <a:t>R11W</a:t>
                      </a:r>
                    </a:p>
                  </a:txBody>
                  <a:tcPr marL="0" marR="121920" marT="0" marB="0">
                    <a:solidFill>
                      <a:schemeClr val="bg1"/>
                    </a:solidFill>
                  </a:tcPr>
                </a:tc>
                <a:tc>
                  <a:txBody>
                    <a:bodyPr/>
                    <a:lstStyle/>
                    <a:p>
                      <a:r>
                        <a:rPr lang="en-AU" sz="2400" dirty="0">
                          <a:solidFill>
                            <a:schemeClr val="tx1"/>
                          </a:solidFill>
                        </a:rPr>
                        <a:t>R11L</a:t>
                      </a:r>
                    </a:p>
                  </a:txBody>
                  <a:tcPr marL="0" marR="121920" marT="0" marB="0">
                    <a:solidFill>
                      <a:schemeClr val="bg1"/>
                    </a:solidFill>
                  </a:tcPr>
                </a:tc>
                <a:extLst>
                  <a:ext uri="{0D108BD9-81ED-4DB2-BD59-A6C34878D82A}">
                    <a16:rowId xmlns:a16="http://schemas.microsoft.com/office/drawing/2014/main" val="1938389988"/>
                  </a:ext>
                </a:extLst>
              </a:tr>
              <a:tr h="365760">
                <a:tc>
                  <a:txBody>
                    <a:bodyPr/>
                    <a:lstStyle/>
                    <a:p>
                      <a:r>
                        <a:rPr lang="en-AU" sz="2400" dirty="0">
                          <a:solidFill>
                            <a:schemeClr val="tx1"/>
                          </a:solidFill>
                        </a:rPr>
                        <a:t>R12</a:t>
                      </a:r>
                    </a:p>
                  </a:txBody>
                  <a:tcPr marL="0" marR="121920" marT="0" marB="0">
                    <a:solidFill>
                      <a:schemeClr val="bg1"/>
                    </a:solidFill>
                  </a:tcPr>
                </a:tc>
                <a:tc>
                  <a:txBody>
                    <a:bodyPr/>
                    <a:lstStyle/>
                    <a:p>
                      <a:r>
                        <a:rPr lang="en-AU" sz="2400" dirty="0">
                          <a:solidFill>
                            <a:schemeClr val="tx1"/>
                          </a:solidFill>
                        </a:rPr>
                        <a:t>R12D</a:t>
                      </a:r>
                    </a:p>
                  </a:txBody>
                  <a:tcPr marL="0" marR="121920" marT="0" marB="0">
                    <a:solidFill>
                      <a:schemeClr val="bg1"/>
                    </a:solidFill>
                  </a:tcPr>
                </a:tc>
                <a:tc>
                  <a:txBody>
                    <a:bodyPr/>
                    <a:lstStyle/>
                    <a:p>
                      <a:r>
                        <a:rPr lang="en-AU" sz="2400" dirty="0">
                          <a:solidFill>
                            <a:schemeClr val="tx1"/>
                          </a:solidFill>
                        </a:rPr>
                        <a:t>R12W</a:t>
                      </a:r>
                    </a:p>
                  </a:txBody>
                  <a:tcPr marL="0" marR="121920" marT="0" marB="0">
                    <a:solidFill>
                      <a:schemeClr val="bg1"/>
                    </a:solidFill>
                  </a:tcPr>
                </a:tc>
                <a:tc>
                  <a:txBody>
                    <a:bodyPr/>
                    <a:lstStyle/>
                    <a:p>
                      <a:r>
                        <a:rPr lang="en-AU" sz="2400" dirty="0">
                          <a:solidFill>
                            <a:schemeClr val="tx1"/>
                          </a:solidFill>
                        </a:rPr>
                        <a:t>R12L</a:t>
                      </a:r>
                    </a:p>
                  </a:txBody>
                  <a:tcPr marL="0" marR="121920" marT="0" marB="0">
                    <a:solidFill>
                      <a:schemeClr val="bg1"/>
                    </a:solidFill>
                  </a:tcPr>
                </a:tc>
                <a:extLst>
                  <a:ext uri="{0D108BD9-81ED-4DB2-BD59-A6C34878D82A}">
                    <a16:rowId xmlns:a16="http://schemas.microsoft.com/office/drawing/2014/main" val="2749578451"/>
                  </a:ext>
                </a:extLst>
              </a:tr>
              <a:tr h="365760">
                <a:tc>
                  <a:txBody>
                    <a:bodyPr/>
                    <a:lstStyle/>
                    <a:p>
                      <a:r>
                        <a:rPr lang="en-AU" sz="2400" dirty="0">
                          <a:solidFill>
                            <a:schemeClr val="tx1"/>
                          </a:solidFill>
                        </a:rPr>
                        <a:t>R13</a:t>
                      </a:r>
                    </a:p>
                  </a:txBody>
                  <a:tcPr marL="0" marR="121920" marT="0" marB="0">
                    <a:solidFill>
                      <a:schemeClr val="bg1"/>
                    </a:solidFill>
                  </a:tcPr>
                </a:tc>
                <a:tc>
                  <a:txBody>
                    <a:bodyPr/>
                    <a:lstStyle/>
                    <a:p>
                      <a:r>
                        <a:rPr lang="en-AU" sz="2400" dirty="0">
                          <a:solidFill>
                            <a:schemeClr val="tx1"/>
                          </a:solidFill>
                        </a:rPr>
                        <a:t>R13D</a:t>
                      </a:r>
                    </a:p>
                  </a:txBody>
                  <a:tcPr marL="0" marR="121920" marT="0" marB="0">
                    <a:solidFill>
                      <a:schemeClr val="bg1"/>
                    </a:solidFill>
                  </a:tcPr>
                </a:tc>
                <a:tc>
                  <a:txBody>
                    <a:bodyPr/>
                    <a:lstStyle/>
                    <a:p>
                      <a:r>
                        <a:rPr lang="en-AU" sz="2400" dirty="0">
                          <a:solidFill>
                            <a:schemeClr val="tx1"/>
                          </a:solidFill>
                        </a:rPr>
                        <a:t>R13W</a:t>
                      </a:r>
                    </a:p>
                  </a:txBody>
                  <a:tcPr marL="0" marR="121920" marT="0" marB="0">
                    <a:solidFill>
                      <a:schemeClr val="bg1"/>
                    </a:solidFill>
                  </a:tcPr>
                </a:tc>
                <a:tc>
                  <a:txBody>
                    <a:bodyPr/>
                    <a:lstStyle/>
                    <a:p>
                      <a:r>
                        <a:rPr lang="en-AU" sz="2400" dirty="0">
                          <a:solidFill>
                            <a:schemeClr val="tx1"/>
                          </a:solidFill>
                        </a:rPr>
                        <a:t>R13L</a:t>
                      </a:r>
                    </a:p>
                  </a:txBody>
                  <a:tcPr marL="0" marR="121920" marT="0" marB="0">
                    <a:solidFill>
                      <a:schemeClr val="bg1"/>
                    </a:solidFill>
                  </a:tcPr>
                </a:tc>
                <a:extLst>
                  <a:ext uri="{0D108BD9-81ED-4DB2-BD59-A6C34878D82A}">
                    <a16:rowId xmlns:a16="http://schemas.microsoft.com/office/drawing/2014/main" val="2097986477"/>
                  </a:ext>
                </a:extLst>
              </a:tr>
              <a:tr h="365760">
                <a:tc>
                  <a:txBody>
                    <a:bodyPr/>
                    <a:lstStyle/>
                    <a:p>
                      <a:r>
                        <a:rPr lang="en-AU" sz="2400" dirty="0">
                          <a:solidFill>
                            <a:schemeClr val="tx1"/>
                          </a:solidFill>
                        </a:rPr>
                        <a:t>R14</a:t>
                      </a:r>
                    </a:p>
                  </a:txBody>
                  <a:tcPr marL="0" marR="121920" marT="0" marB="0">
                    <a:solidFill>
                      <a:schemeClr val="bg1"/>
                    </a:solidFill>
                  </a:tcPr>
                </a:tc>
                <a:tc>
                  <a:txBody>
                    <a:bodyPr/>
                    <a:lstStyle/>
                    <a:p>
                      <a:r>
                        <a:rPr lang="en-AU" sz="2400" dirty="0">
                          <a:solidFill>
                            <a:schemeClr val="tx1"/>
                          </a:solidFill>
                        </a:rPr>
                        <a:t>R14D</a:t>
                      </a:r>
                    </a:p>
                  </a:txBody>
                  <a:tcPr marL="0" marR="121920" marT="0" marB="0">
                    <a:solidFill>
                      <a:schemeClr val="bg1"/>
                    </a:solidFill>
                  </a:tcPr>
                </a:tc>
                <a:tc>
                  <a:txBody>
                    <a:bodyPr/>
                    <a:lstStyle/>
                    <a:p>
                      <a:r>
                        <a:rPr lang="en-AU" sz="2400" dirty="0">
                          <a:solidFill>
                            <a:schemeClr val="tx1"/>
                          </a:solidFill>
                        </a:rPr>
                        <a:t>R14W</a:t>
                      </a:r>
                    </a:p>
                  </a:txBody>
                  <a:tcPr marL="0" marR="121920" marT="0" marB="0">
                    <a:solidFill>
                      <a:schemeClr val="bg1"/>
                    </a:solidFill>
                  </a:tcPr>
                </a:tc>
                <a:tc>
                  <a:txBody>
                    <a:bodyPr/>
                    <a:lstStyle/>
                    <a:p>
                      <a:r>
                        <a:rPr lang="en-AU" sz="2400" dirty="0">
                          <a:solidFill>
                            <a:schemeClr val="tx1"/>
                          </a:solidFill>
                        </a:rPr>
                        <a:t>R14L</a:t>
                      </a:r>
                    </a:p>
                  </a:txBody>
                  <a:tcPr marL="0" marR="121920" marT="0" marB="0">
                    <a:solidFill>
                      <a:schemeClr val="bg1"/>
                    </a:solidFill>
                  </a:tcPr>
                </a:tc>
                <a:extLst>
                  <a:ext uri="{0D108BD9-81ED-4DB2-BD59-A6C34878D82A}">
                    <a16:rowId xmlns:a16="http://schemas.microsoft.com/office/drawing/2014/main" val="3796199033"/>
                  </a:ext>
                </a:extLst>
              </a:tr>
              <a:tr h="365760">
                <a:tc>
                  <a:txBody>
                    <a:bodyPr/>
                    <a:lstStyle/>
                    <a:p>
                      <a:r>
                        <a:rPr lang="en-AU" sz="2400" dirty="0">
                          <a:solidFill>
                            <a:schemeClr val="tx1"/>
                          </a:solidFill>
                        </a:rPr>
                        <a:t>R15</a:t>
                      </a:r>
                    </a:p>
                  </a:txBody>
                  <a:tcPr marL="0" marR="121920" marT="0" marB="0">
                    <a:solidFill>
                      <a:schemeClr val="bg1"/>
                    </a:solidFill>
                  </a:tcPr>
                </a:tc>
                <a:tc>
                  <a:txBody>
                    <a:bodyPr/>
                    <a:lstStyle/>
                    <a:p>
                      <a:r>
                        <a:rPr lang="en-AU" sz="2400" dirty="0">
                          <a:solidFill>
                            <a:schemeClr val="tx1"/>
                          </a:solidFill>
                        </a:rPr>
                        <a:t>R15D</a:t>
                      </a:r>
                    </a:p>
                  </a:txBody>
                  <a:tcPr marL="0" marR="121920" marT="0" marB="0">
                    <a:solidFill>
                      <a:schemeClr val="bg1"/>
                    </a:solidFill>
                  </a:tcPr>
                </a:tc>
                <a:tc>
                  <a:txBody>
                    <a:bodyPr/>
                    <a:lstStyle/>
                    <a:p>
                      <a:r>
                        <a:rPr lang="en-AU" sz="2400" dirty="0">
                          <a:solidFill>
                            <a:schemeClr val="tx1"/>
                          </a:solidFill>
                        </a:rPr>
                        <a:t>R15W</a:t>
                      </a:r>
                    </a:p>
                  </a:txBody>
                  <a:tcPr marL="0" marR="121920" marT="0" marB="0">
                    <a:solidFill>
                      <a:schemeClr val="bg1"/>
                    </a:solidFill>
                  </a:tcPr>
                </a:tc>
                <a:tc>
                  <a:txBody>
                    <a:bodyPr/>
                    <a:lstStyle/>
                    <a:p>
                      <a:r>
                        <a:rPr lang="en-AU" sz="2400" dirty="0">
                          <a:solidFill>
                            <a:schemeClr val="tx1"/>
                          </a:solidFill>
                        </a:rPr>
                        <a:t>R15L</a:t>
                      </a:r>
                    </a:p>
                  </a:txBody>
                  <a:tcPr marL="0" marR="121920" marT="0" marB="0">
                    <a:solidFill>
                      <a:schemeClr val="bg1"/>
                    </a:solidFill>
                  </a:tcPr>
                </a:tc>
                <a:extLst>
                  <a:ext uri="{0D108BD9-81ED-4DB2-BD59-A6C34878D82A}">
                    <a16:rowId xmlns:a16="http://schemas.microsoft.com/office/drawing/2014/main" val="1354803237"/>
                  </a:ext>
                </a:extLst>
              </a:tr>
            </a:tbl>
          </a:graphicData>
        </a:graphic>
      </p:graphicFrame>
      <p:sp>
        <p:nvSpPr>
          <p:cNvPr id="5" name="Footer Placeholder 4">
            <a:extLst>
              <a:ext uri="{FF2B5EF4-FFF2-40B4-BE49-F238E27FC236}">
                <a16:creationId xmlns:a16="http://schemas.microsoft.com/office/drawing/2014/main" id="{43D7FFCD-32B9-8E83-0A47-DA9328AB57FA}"/>
              </a:ext>
            </a:extLst>
          </p:cNvPr>
          <p:cNvSpPr>
            <a:spLocks noGrp="1"/>
          </p:cNvSpPr>
          <p:nvPr>
            <p:ph type="ftr" sz="quarter" idx="11"/>
          </p:nvPr>
        </p:nvSpPr>
        <p:spPr/>
        <p:txBody>
          <a:bodyPr/>
          <a:lstStyle/>
          <a:p>
            <a:r>
              <a:rPr lang="en-AU"/>
              <a:t>MAD - Lecture 1 - Introduction </a:t>
            </a:r>
          </a:p>
        </p:txBody>
      </p:sp>
      <p:sp>
        <p:nvSpPr>
          <p:cNvPr id="6" name="Slide Number Placeholder 5">
            <a:extLst>
              <a:ext uri="{FF2B5EF4-FFF2-40B4-BE49-F238E27FC236}">
                <a16:creationId xmlns:a16="http://schemas.microsoft.com/office/drawing/2014/main" id="{D5E114CA-D81A-F023-CE30-A5412700510D}"/>
              </a:ext>
            </a:extLst>
          </p:cNvPr>
          <p:cNvSpPr>
            <a:spLocks noGrp="1"/>
          </p:cNvSpPr>
          <p:nvPr>
            <p:ph type="sldNum" sz="quarter" idx="12"/>
          </p:nvPr>
        </p:nvSpPr>
        <p:spPr/>
        <p:txBody>
          <a:bodyPr/>
          <a:lstStyle/>
          <a:p>
            <a:fld id="{C714EB55-CF6F-4C0C-B992-04610649AA02}" type="slidenum">
              <a:rPr lang="en-AU" smtClean="0"/>
              <a:t>18</a:t>
            </a:fld>
            <a:endParaRPr lang="en-AU"/>
          </a:p>
        </p:txBody>
      </p:sp>
    </p:spTree>
    <p:extLst>
      <p:ext uri="{BB962C8B-B14F-4D97-AF65-F5344CB8AC3E}">
        <p14:creationId xmlns:p14="http://schemas.microsoft.com/office/powerpoint/2010/main" val="3029014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B7DD-7C9B-6B16-2969-8E6D62874F56}"/>
              </a:ext>
            </a:extLst>
          </p:cNvPr>
          <p:cNvSpPr>
            <a:spLocks noGrp="1"/>
          </p:cNvSpPr>
          <p:nvPr>
            <p:ph type="title"/>
          </p:nvPr>
        </p:nvSpPr>
        <p:spPr/>
        <p:txBody>
          <a:bodyPr/>
          <a:lstStyle/>
          <a:p>
            <a:r>
              <a:rPr lang="en-AU" dirty="0"/>
              <a:t>Instruction Format</a:t>
            </a:r>
          </a:p>
        </p:txBody>
      </p:sp>
      <p:sp>
        <p:nvSpPr>
          <p:cNvPr id="3" name="Content Placeholder 2">
            <a:extLst>
              <a:ext uri="{FF2B5EF4-FFF2-40B4-BE49-F238E27FC236}">
                <a16:creationId xmlns:a16="http://schemas.microsoft.com/office/drawing/2014/main" id="{8C117BDF-7882-F0BD-6916-066E7BC4EDBD}"/>
              </a:ext>
            </a:extLst>
          </p:cNvPr>
          <p:cNvSpPr>
            <a:spLocks noGrp="1"/>
          </p:cNvSpPr>
          <p:nvPr>
            <p:ph idx="1"/>
          </p:nvPr>
        </p:nvSpPr>
        <p:spPr>
          <a:xfrm>
            <a:off x="0" y="992144"/>
            <a:ext cx="3243714" cy="5500729"/>
          </a:xfrm>
        </p:spPr>
        <p:txBody>
          <a:bodyPr/>
          <a:lstStyle/>
          <a:p>
            <a:r>
              <a:rPr lang="en-AU" dirty="0">
                <a:solidFill>
                  <a:srgbClr val="0070C0"/>
                </a:solidFill>
              </a:rPr>
              <a:t>INSTR</a:t>
            </a:r>
            <a:r>
              <a:rPr lang="en-AU" dirty="0"/>
              <a:t>  </a:t>
            </a:r>
            <a:r>
              <a:rPr lang="en-AU" dirty="0">
                <a:solidFill>
                  <a:srgbClr val="7030A0"/>
                </a:solidFill>
              </a:rPr>
              <a:t>DEST</a:t>
            </a:r>
            <a:r>
              <a:rPr lang="en-AU" dirty="0"/>
              <a:t>, </a:t>
            </a:r>
            <a:r>
              <a:rPr lang="en-AU" dirty="0">
                <a:solidFill>
                  <a:srgbClr val="FF3399"/>
                </a:solidFill>
              </a:rPr>
              <a:t>SRC</a:t>
            </a:r>
          </a:p>
        </p:txBody>
      </p:sp>
      <p:sp>
        <p:nvSpPr>
          <p:cNvPr id="4" name="Footer Placeholder 3">
            <a:extLst>
              <a:ext uri="{FF2B5EF4-FFF2-40B4-BE49-F238E27FC236}">
                <a16:creationId xmlns:a16="http://schemas.microsoft.com/office/drawing/2014/main" id="{4E949887-27D3-4AA6-0960-650F3226E59C}"/>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55245C8-A839-0C35-9DB7-0F4C4256DE16}"/>
              </a:ext>
            </a:extLst>
          </p:cNvPr>
          <p:cNvSpPr>
            <a:spLocks noGrp="1"/>
          </p:cNvSpPr>
          <p:nvPr>
            <p:ph type="sldNum" sz="quarter" idx="12"/>
          </p:nvPr>
        </p:nvSpPr>
        <p:spPr/>
        <p:txBody>
          <a:bodyPr/>
          <a:lstStyle/>
          <a:p>
            <a:fld id="{C714EB55-CF6F-4C0C-B992-04610649AA02}" type="slidenum">
              <a:rPr lang="en-AU" smtClean="0"/>
              <a:t>19</a:t>
            </a:fld>
            <a:endParaRPr lang="en-AU"/>
          </a:p>
        </p:txBody>
      </p:sp>
      <p:sp>
        <p:nvSpPr>
          <p:cNvPr id="6" name="TextBox 5">
            <a:extLst>
              <a:ext uri="{FF2B5EF4-FFF2-40B4-BE49-F238E27FC236}">
                <a16:creationId xmlns:a16="http://schemas.microsoft.com/office/drawing/2014/main" id="{F1D26327-E7A8-12A8-9602-F45A87C5D63B}"/>
              </a:ext>
            </a:extLst>
          </p:cNvPr>
          <p:cNvSpPr txBox="1"/>
          <p:nvPr/>
        </p:nvSpPr>
        <p:spPr>
          <a:xfrm>
            <a:off x="5879431" y="1731408"/>
            <a:ext cx="4940969" cy="2677656"/>
          </a:xfrm>
          <a:prstGeom prst="rect">
            <a:avLst/>
          </a:prstGeom>
          <a:noFill/>
        </p:spPr>
        <p:txBody>
          <a:bodyPr wrap="square" rtlCol="0">
            <a:spAutoFit/>
          </a:bodyPr>
          <a:lstStyle/>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EAX</a:t>
            </a:r>
          </a:p>
          <a:p>
            <a:r>
              <a:rPr lang="en-AU" sz="2400" b="1" dirty="0">
                <a:latin typeface="Courier New" panose="02070309020205020404" pitchFamily="49" charset="0"/>
                <a:cs typeface="Courier New" panose="02070309020205020404" pitchFamily="49" charset="0"/>
              </a:rPr>
              <a:t>   </a:t>
            </a:r>
          </a:p>
          <a:p>
            <a:endParaRPr lang="en-AU" sz="2400" b="1" dirty="0">
              <a:latin typeface="Courier New" panose="02070309020205020404" pitchFamily="49" charset="0"/>
              <a:cs typeface="Courier New" panose="02070309020205020404" pitchFamily="49" charset="0"/>
            </a:endParaRP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18E4D6-6D66-6349-B318-4AA4B926393F}"/>
                  </a:ext>
                </a:extLst>
              </p:cNvPr>
              <p:cNvSpPr txBox="1"/>
              <p:nvPr/>
            </p:nvSpPr>
            <p:spPr>
              <a:xfrm>
                <a:off x="9577137" y="1731408"/>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EAX</a:t>
                </a:r>
              </a:p>
            </p:txBody>
          </p:sp>
        </mc:Choice>
        <mc:Fallback xmlns="">
          <p:sp>
            <p:nvSpPr>
              <p:cNvPr id="7" name="TextBox 6">
                <a:extLst>
                  <a:ext uri="{FF2B5EF4-FFF2-40B4-BE49-F238E27FC236}">
                    <a16:creationId xmlns:a16="http://schemas.microsoft.com/office/drawing/2014/main" id="{3818E4D6-6D66-6349-B318-4AA4B926393F}"/>
                  </a:ext>
                </a:extLst>
              </p:cNvPr>
              <p:cNvSpPr txBox="1">
                <a:spLocks noRot="1" noChangeAspect="1" noMove="1" noResize="1" noEditPoints="1" noAdjustHandles="1" noChangeArrowheads="1" noChangeShapeType="1" noTextEdit="1"/>
              </p:cNvSpPr>
              <p:nvPr/>
            </p:nvSpPr>
            <p:spPr>
              <a:xfrm>
                <a:off x="9577137" y="1731408"/>
                <a:ext cx="3118585" cy="461665"/>
              </a:xfrm>
              <a:prstGeom prst="rect">
                <a:avLst/>
              </a:prstGeom>
              <a:blipFill>
                <a:blip r:embed="rId2"/>
                <a:stretch>
                  <a:fillRect l="-2930" t="-11842" b="-28947"/>
                </a:stretch>
              </a:blipFill>
            </p:spPr>
            <p:txBody>
              <a:bodyPr/>
              <a:lstStyle/>
              <a:p>
                <a:r>
                  <a:rPr lang="en-AU">
                    <a:noFill/>
                  </a:rPr>
                  <a:t> </a:t>
                </a:r>
              </a:p>
            </p:txBody>
          </p:sp>
        </mc:Fallback>
      </mc:AlternateContent>
    </p:spTree>
    <p:extLst>
      <p:ext uri="{BB962C8B-B14F-4D97-AF65-F5344CB8AC3E}">
        <p14:creationId xmlns:p14="http://schemas.microsoft.com/office/powerpoint/2010/main" val="2713349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9A9E-05FC-7F07-E475-19DBF7954AA3}"/>
              </a:ext>
            </a:extLst>
          </p:cNvPr>
          <p:cNvSpPr>
            <a:spLocks noGrp="1"/>
          </p:cNvSpPr>
          <p:nvPr>
            <p:ph type="title"/>
          </p:nvPr>
        </p:nvSpPr>
        <p:spPr/>
        <p:txBody>
          <a:bodyPr/>
          <a:lstStyle/>
          <a:p>
            <a:r>
              <a:rPr lang="en-AU" dirty="0"/>
              <a:t>Outline</a:t>
            </a:r>
          </a:p>
        </p:txBody>
      </p:sp>
      <p:sp>
        <p:nvSpPr>
          <p:cNvPr id="3" name="Content Placeholder 2">
            <a:extLst>
              <a:ext uri="{FF2B5EF4-FFF2-40B4-BE49-F238E27FC236}">
                <a16:creationId xmlns:a16="http://schemas.microsoft.com/office/drawing/2014/main" id="{443CA131-8EB5-1524-0DC8-6D3230270AAE}"/>
              </a:ext>
            </a:extLst>
          </p:cNvPr>
          <p:cNvSpPr>
            <a:spLocks noGrp="1"/>
          </p:cNvSpPr>
          <p:nvPr>
            <p:ph idx="1"/>
          </p:nvPr>
        </p:nvSpPr>
        <p:spPr/>
        <p:txBody>
          <a:bodyPr/>
          <a:lstStyle/>
          <a:p>
            <a:r>
              <a:rPr lang="en-AU" dirty="0"/>
              <a:t>About this course</a:t>
            </a:r>
          </a:p>
          <a:p>
            <a:endParaRPr lang="en-AU" dirty="0"/>
          </a:p>
          <a:p>
            <a:pPr marL="0" indent="0">
              <a:buNone/>
            </a:pPr>
            <a:endParaRPr lang="en-AU" dirty="0"/>
          </a:p>
          <a:p>
            <a:r>
              <a:rPr lang="en-AU" dirty="0"/>
              <a:t>Introduction to x86 assembly</a:t>
            </a:r>
          </a:p>
          <a:p>
            <a:endParaRPr lang="en-AU" dirty="0"/>
          </a:p>
          <a:p>
            <a:endParaRPr lang="en-AU" dirty="0"/>
          </a:p>
          <a:p>
            <a:r>
              <a:rPr lang="en-AU" dirty="0"/>
              <a:t>Introduction to the design of modern CPUs</a:t>
            </a:r>
          </a:p>
        </p:txBody>
      </p:sp>
      <p:sp>
        <p:nvSpPr>
          <p:cNvPr id="4" name="Footer Placeholder 3">
            <a:extLst>
              <a:ext uri="{FF2B5EF4-FFF2-40B4-BE49-F238E27FC236}">
                <a16:creationId xmlns:a16="http://schemas.microsoft.com/office/drawing/2014/main" id="{0E49AE0B-66A2-D9C5-838B-07670494F474}"/>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B8B53640-A75E-A05C-0D83-4ED8A4EB1F9E}"/>
              </a:ext>
            </a:extLst>
          </p:cNvPr>
          <p:cNvSpPr>
            <a:spLocks noGrp="1"/>
          </p:cNvSpPr>
          <p:nvPr>
            <p:ph type="sldNum" sz="quarter" idx="12"/>
          </p:nvPr>
        </p:nvSpPr>
        <p:spPr/>
        <p:txBody>
          <a:bodyPr/>
          <a:lstStyle/>
          <a:p>
            <a:fld id="{C714EB55-CF6F-4C0C-B992-04610649AA02}" type="slidenum">
              <a:rPr lang="en-AU" smtClean="0"/>
              <a:t>2</a:t>
            </a:fld>
            <a:endParaRPr lang="en-AU"/>
          </a:p>
        </p:txBody>
      </p:sp>
    </p:spTree>
    <p:extLst>
      <p:ext uri="{BB962C8B-B14F-4D97-AF65-F5344CB8AC3E}">
        <p14:creationId xmlns:p14="http://schemas.microsoft.com/office/powerpoint/2010/main" val="4216485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B7DD-7C9B-6B16-2969-8E6D62874F56}"/>
              </a:ext>
            </a:extLst>
          </p:cNvPr>
          <p:cNvSpPr>
            <a:spLocks noGrp="1"/>
          </p:cNvSpPr>
          <p:nvPr>
            <p:ph type="title"/>
          </p:nvPr>
        </p:nvSpPr>
        <p:spPr/>
        <p:txBody>
          <a:bodyPr/>
          <a:lstStyle/>
          <a:p>
            <a:r>
              <a:rPr lang="en-AU" dirty="0"/>
              <a:t>Instruction Format</a:t>
            </a:r>
          </a:p>
        </p:txBody>
      </p:sp>
      <p:sp>
        <p:nvSpPr>
          <p:cNvPr id="3" name="Content Placeholder 2">
            <a:extLst>
              <a:ext uri="{FF2B5EF4-FFF2-40B4-BE49-F238E27FC236}">
                <a16:creationId xmlns:a16="http://schemas.microsoft.com/office/drawing/2014/main" id="{8C117BDF-7882-F0BD-6916-066E7BC4EDBD}"/>
              </a:ext>
            </a:extLst>
          </p:cNvPr>
          <p:cNvSpPr>
            <a:spLocks noGrp="1"/>
          </p:cNvSpPr>
          <p:nvPr>
            <p:ph idx="1"/>
          </p:nvPr>
        </p:nvSpPr>
        <p:spPr>
          <a:xfrm>
            <a:off x="0" y="992144"/>
            <a:ext cx="3243714" cy="5500729"/>
          </a:xfrm>
        </p:spPr>
        <p:txBody>
          <a:bodyPr/>
          <a:lstStyle/>
          <a:p>
            <a:r>
              <a:rPr lang="en-AU" dirty="0">
                <a:solidFill>
                  <a:srgbClr val="0070C0"/>
                </a:solidFill>
              </a:rPr>
              <a:t>INSTR</a:t>
            </a:r>
            <a:r>
              <a:rPr lang="en-AU" dirty="0"/>
              <a:t>  </a:t>
            </a:r>
            <a:r>
              <a:rPr lang="en-AU" dirty="0">
                <a:solidFill>
                  <a:srgbClr val="7030A0"/>
                </a:solidFill>
              </a:rPr>
              <a:t>DEST</a:t>
            </a:r>
            <a:r>
              <a:rPr lang="en-AU" dirty="0"/>
              <a:t>, </a:t>
            </a:r>
            <a:r>
              <a:rPr lang="en-AU" dirty="0">
                <a:solidFill>
                  <a:srgbClr val="FF3399"/>
                </a:solidFill>
              </a:rPr>
              <a:t>SRC</a:t>
            </a:r>
          </a:p>
        </p:txBody>
      </p:sp>
      <p:sp>
        <p:nvSpPr>
          <p:cNvPr id="4" name="Footer Placeholder 3">
            <a:extLst>
              <a:ext uri="{FF2B5EF4-FFF2-40B4-BE49-F238E27FC236}">
                <a16:creationId xmlns:a16="http://schemas.microsoft.com/office/drawing/2014/main" id="{4E949887-27D3-4AA6-0960-650F3226E59C}"/>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55245C8-A839-0C35-9DB7-0F4C4256DE16}"/>
              </a:ext>
            </a:extLst>
          </p:cNvPr>
          <p:cNvSpPr>
            <a:spLocks noGrp="1"/>
          </p:cNvSpPr>
          <p:nvPr>
            <p:ph type="sldNum" sz="quarter" idx="12"/>
          </p:nvPr>
        </p:nvSpPr>
        <p:spPr/>
        <p:txBody>
          <a:bodyPr/>
          <a:lstStyle/>
          <a:p>
            <a:fld id="{C714EB55-CF6F-4C0C-B992-04610649AA02}" type="slidenum">
              <a:rPr lang="en-AU" smtClean="0"/>
              <a:t>20</a:t>
            </a:fld>
            <a:endParaRPr lang="en-AU"/>
          </a:p>
        </p:txBody>
      </p:sp>
      <p:sp>
        <p:nvSpPr>
          <p:cNvPr id="6" name="TextBox 5">
            <a:extLst>
              <a:ext uri="{FF2B5EF4-FFF2-40B4-BE49-F238E27FC236}">
                <a16:creationId xmlns:a16="http://schemas.microsoft.com/office/drawing/2014/main" id="{F1D26327-E7A8-12A8-9602-F45A87C5D63B}"/>
              </a:ext>
            </a:extLst>
          </p:cNvPr>
          <p:cNvSpPr txBox="1"/>
          <p:nvPr/>
        </p:nvSpPr>
        <p:spPr>
          <a:xfrm>
            <a:off x="5879431" y="1731408"/>
            <a:ext cx="4940969" cy="2677656"/>
          </a:xfrm>
          <a:prstGeom prst="rect">
            <a:avLst/>
          </a:prstGeom>
          <a:noFill/>
        </p:spPr>
        <p:txBody>
          <a:bodyPr wrap="square" rtlCol="0">
            <a:spAutoFit/>
          </a:bodyPr>
          <a:lstStyle/>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EAX</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ESI</a:t>
            </a:r>
            <a:endParaRPr lang="en-AU" sz="2400" b="1" dirty="0">
              <a:latin typeface="Courier New" panose="02070309020205020404" pitchFamily="49" charset="0"/>
              <a:cs typeface="Courier New" panose="02070309020205020404" pitchFamily="49" charset="0"/>
            </a:endParaRPr>
          </a:p>
          <a:p>
            <a:endParaRPr lang="en-AU" sz="2400" b="1" dirty="0">
              <a:latin typeface="Courier New" panose="02070309020205020404" pitchFamily="49" charset="0"/>
              <a:cs typeface="Courier New" panose="02070309020205020404" pitchFamily="49" charset="0"/>
            </a:endParaRP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06ACC38-05D6-746B-CD6E-E776775B5FBC}"/>
                  </a:ext>
                </a:extLst>
              </p:cNvPr>
              <p:cNvSpPr txBox="1"/>
              <p:nvPr/>
            </p:nvSpPr>
            <p:spPr>
              <a:xfrm>
                <a:off x="9577137" y="1731408"/>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EAX</a:t>
                </a:r>
              </a:p>
            </p:txBody>
          </p:sp>
        </mc:Choice>
        <mc:Fallback xmlns="">
          <p:sp>
            <p:nvSpPr>
              <p:cNvPr id="8" name="TextBox 7">
                <a:extLst>
                  <a:ext uri="{FF2B5EF4-FFF2-40B4-BE49-F238E27FC236}">
                    <a16:creationId xmlns:a16="http://schemas.microsoft.com/office/drawing/2014/main" id="{506ACC38-05D6-746B-CD6E-E776775B5FBC}"/>
                  </a:ext>
                </a:extLst>
              </p:cNvPr>
              <p:cNvSpPr txBox="1">
                <a:spLocks noRot="1" noChangeAspect="1" noMove="1" noResize="1" noEditPoints="1" noAdjustHandles="1" noChangeArrowheads="1" noChangeShapeType="1" noTextEdit="1"/>
              </p:cNvSpPr>
              <p:nvPr/>
            </p:nvSpPr>
            <p:spPr>
              <a:xfrm>
                <a:off x="9577137" y="1731408"/>
                <a:ext cx="3118585" cy="461665"/>
              </a:xfrm>
              <a:prstGeom prst="rect">
                <a:avLst/>
              </a:prstGeom>
              <a:blipFill>
                <a:blip r:embed="rId2"/>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E9EBAB-62C7-9953-BE2F-4B853FDBBFEC}"/>
                  </a:ext>
                </a:extLst>
              </p:cNvPr>
              <p:cNvSpPr txBox="1"/>
              <p:nvPr/>
            </p:nvSpPr>
            <p:spPr>
              <a:xfrm>
                <a:off x="9577136" y="2114815"/>
                <a:ext cx="3118585" cy="461665"/>
              </a:xfrm>
              <a:prstGeom prst="rect">
                <a:avLst/>
              </a:prstGeom>
              <a:noFill/>
            </p:spPr>
            <p:txBody>
              <a:bodyPr wrap="square" rtlCol="0">
                <a:spAutoFit/>
              </a:bodyPr>
              <a:lstStyle/>
              <a:p>
                <a:r>
                  <a:rPr lang="en-AU" sz="2400" dirty="0">
                    <a:solidFill>
                      <a:srgbClr val="7030A0"/>
                    </a:solidFill>
                  </a:rPr>
                  <a:t>ESI</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ESI</a:t>
                </a:r>
              </a:p>
            </p:txBody>
          </p:sp>
        </mc:Choice>
        <mc:Fallback xmlns="">
          <p:sp>
            <p:nvSpPr>
              <p:cNvPr id="9" name="TextBox 8">
                <a:extLst>
                  <a:ext uri="{FF2B5EF4-FFF2-40B4-BE49-F238E27FC236}">
                    <a16:creationId xmlns:a16="http://schemas.microsoft.com/office/drawing/2014/main" id="{34E9EBAB-62C7-9953-BE2F-4B853FDBBFEC}"/>
                  </a:ext>
                </a:extLst>
              </p:cNvPr>
              <p:cNvSpPr txBox="1">
                <a:spLocks noRot="1" noChangeAspect="1" noMove="1" noResize="1" noEditPoints="1" noAdjustHandles="1" noChangeArrowheads="1" noChangeShapeType="1" noTextEdit="1"/>
              </p:cNvSpPr>
              <p:nvPr/>
            </p:nvSpPr>
            <p:spPr>
              <a:xfrm>
                <a:off x="9577136" y="2114815"/>
                <a:ext cx="3118585" cy="461665"/>
              </a:xfrm>
              <a:prstGeom prst="rect">
                <a:avLst/>
              </a:prstGeom>
              <a:blipFill>
                <a:blip r:embed="rId3"/>
                <a:stretch>
                  <a:fillRect l="-2930" t="-11842" b="-28947"/>
                </a:stretch>
              </a:blipFill>
            </p:spPr>
            <p:txBody>
              <a:bodyPr/>
              <a:lstStyle/>
              <a:p>
                <a:r>
                  <a:rPr lang="en-AU">
                    <a:noFill/>
                  </a:rPr>
                  <a:t> </a:t>
                </a:r>
              </a:p>
            </p:txBody>
          </p:sp>
        </mc:Fallback>
      </mc:AlternateContent>
    </p:spTree>
    <p:extLst>
      <p:ext uri="{BB962C8B-B14F-4D97-AF65-F5344CB8AC3E}">
        <p14:creationId xmlns:p14="http://schemas.microsoft.com/office/powerpoint/2010/main" val="39013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B7DD-7C9B-6B16-2969-8E6D62874F56}"/>
              </a:ext>
            </a:extLst>
          </p:cNvPr>
          <p:cNvSpPr>
            <a:spLocks noGrp="1"/>
          </p:cNvSpPr>
          <p:nvPr>
            <p:ph type="title"/>
          </p:nvPr>
        </p:nvSpPr>
        <p:spPr/>
        <p:txBody>
          <a:bodyPr/>
          <a:lstStyle/>
          <a:p>
            <a:r>
              <a:rPr lang="en-AU" dirty="0"/>
              <a:t>Instruction Format</a:t>
            </a:r>
          </a:p>
        </p:txBody>
      </p:sp>
      <p:sp>
        <p:nvSpPr>
          <p:cNvPr id="3" name="Content Placeholder 2">
            <a:extLst>
              <a:ext uri="{FF2B5EF4-FFF2-40B4-BE49-F238E27FC236}">
                <a16:creationId xmlns:a16="http://schemas.microsoft.com/office/drawing/2014/main" id="{8C117BDF-7882-F0BD-6916-066E7BC4EDBD}"/>
              </a:ext>
            </a:extLst>
          </p:cNvPr>
          <p:cNvSpPr>
            <a:spLocks noGrp="1"/>
          </p:cNvSpPr>
          <p:nvPr>
            <p:ph idx="1"/>
          </p:nvPr>
        </p:nvSpPr>
        <p:spPr>
          <a:xfrm>
            <a:off x="0" y="992144"/>
            <a:ext cx="3243714" cy="5500729"/>
          </a:xfrm>
        </p:spPr>
        <p:txBody>
          <a:bodyPr/>
          <a:lstStyle/>
          <a:p>
            <a:r>
              <a:rPr lang="en-AU" dirty="0">
                <a:solidFill>
                  <a:srgbClr val="0070C0"/>
                </a:solidFill>
              </a:rPr>
              <a:t>INSTR</a:t>
            </a:r>
            <a:r>
              <a:rPr lang="en-AU" dirty="0"/>
              <a:t>  </a:t>
            </a:r>
            <a:r>
              <a:rPr lang="en-AU" dirty="0">
                <a:solidFill>
                  <a:srgbClr val="7030A0"/>
                </a:solidFill>
              </a:rPr>
              <a:t>DEST</a:t>
            </a:r>
            <a:r>
              <a:rPr lang="en-AU" dirty="0"/>
              <a:t>, </a:t>
            </a:r>
            <a:r>
              <a:rPr lang="en-AU" dirty="0">
                <a:solidFill>
                  <a:srgbClr val="FF3399"/>
                </a:solidFill>
              </a:rPr>
              <a:t>SRC</a:t>
            </a:r>
          </a:p>
        </p:txBody>
      </p:sp>
      <p:sp>
        <p:nvSpPr>
          <p:cNvPr id="4" name="Footer Placeholder 3">
            <a:extLst>
              <a:ext uri="{FF2B5EF4-FFF2-40B4-BE49-F238E27FC236}">
                <a16:creationId xmlns:a16="http://schemas.microsoft.com/office/drawing/2014/main" id="{4E949887-27D3-4AA6-0960-650F3226E59C}"/>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55245C8-A839-0C35-9DB7-0F4C4256DE16}"/>
              </a:ext>
            </a:extLst>
          </p:cNvPr>
          <p:cNvSpPr>
            <a:spLocks noGrp="1"/>
          </p:cNvSpPr>
          <p:nvPr>
            <p:ph type="sldNum" sz="quarter" idx="12"/>
          </p:nvPr>
        </p:nvSpPr>
        <p:spPr/>
        <p:txBody>
          <a:bodyPr/>
          <a:lstStyle/>
          <a:p>
            <a:fld id="{C714EB55-CF6F-4C0C-B992-04610649AA02}" type="slidenum">
              <a:rPr lang="en-AU" smtClean="0"/>
              <a:t>21</a:t>
            </a:fld>
            <a:endParaRPr lang="en-AU"/>
          </a:p>
        </p:txBody>
      </p:sp>
      <p:sp>
        <p:nvSpPr>
          <p:cNvPr id="6" name="TextBox 5">
            <a:extLst>
              <a:ext uri="{FF2B5EF4-FFF2-40B4-BE49-F238E27FC236}">
                <a16:creationId xmlns:a16="http://schemas.microsoft.com/office/drawing/2014/main" id="{F1D26327-E7A8-12A8-9602-F45A87C5D63B}"/>
              </a:ext>
            </a:extLst>
          </p:cNvPr>
          <p:cNvSpPr txBox="1"/>
          <p:nvPr/>
        </p:nvSpPr>
        <p:spPr>
          <a:xfrm>
            <a:off x="5879431" y="1731408"/>
            <a:ext cx="4940969" cy="2677656"/>
          </a:xfrm>
          <a:prstGeom prst="rect">
            <a:avLst/>
          </a:prstGeom>
          <a:noFill/>
        </p:spPr>
        <p:txBody>
          <a:bodyPr wrap="square" rtlCol="0">
            <a:spAutoFit/>
          </a:bodyPr>
          <a:lstStyle/>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EAX</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ESI</a:t>
            </a:r>
            <a:endParaRPr lang="en-AU" sz="2400" b="1" dirty="0">
              <a:latin typeface="Courier New" panose="02070309020205020404" pitchFamily="49" charset="0"/>
              <a:cs typeface="Courier New" panose="02070309020205020404" pitchFamily="49" charset="0"/>
            </a:endParaRPr>
          </a:p>
          <a:p>
            <a:endParaRPr lang="en-AU" sz="2400" b="1" dirty="0">
              <a:latin typeface="Courier New" panose="02070309020205020404" pitchFamily="49" charset="0"/>
              <a:cs typeface="Courier New" panose="02070309020205020404" pitchFamily="49" charset="0"/>
            </a:endParaRP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INC</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2E4A6F-22BB-67E8-D251-5A80FEB398F8}"/>
                  </a:ext>
                </a:extLst>
              </p:cNvPr>
              <p:cNvSpPr txBox="1"/>
              <p:nvPr/>
            </p:nvSpPr>
            <p:spPr>
              <a:xfrm>
                <a:off x="9577137" y="1731408"/>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EAX</a:t>
                </a:r>
              </a:p>
            </p:txBody>
          </p:sp>
        </mc:Choice>
        <mc:Fallback xmlns="">
          <p:sp>
            <p:nvSpPr>
              <p:cNvPr id="7" name="TextBox 6">
                <a:extLst>
                  <a:ext uri="{FF2B5EF4-FFF2-40B4-BE49-F238E27FC236}">
                    <a16:creationId xmlns:a16="http://schemas.microsoft.com/office/drawing/2014/main" id="{A22E4A6F-22BB-67E8-D251-5A80FEB398F8}"/>
                  </a:ext>
                </a:extLst>
              </p:cNvPr>
              <p:cNvSpPr txBox="1">
                <a:spLocks noRot="1" noChangeAspect="1" noMove="1" noResize="1" noEditPoints="1" noAdjustHandles="1" noChangeArrowheads="1" noChangeShapeType="1" noTextEdit="1"/>
              </p:cNvSpPr>
              <p:nvPr/>
            </p:nvSpPr>
            <p:spPr>
              <a:xfrm>
                <a:off x="9577137" y="1731408"/>
                <a:ext cx="3118585" cy="461665"/>
              </a:xfrm>
              <a:prstGeom prst="rect">
                <a:avLst/>
              </a:prstGeom>
              <a:blipFill>
                <a:blip r:embed="rId2"/>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C7CFF8-EB2B-05D7-4B82-6769011146BA}"/>
                  </a:ext>
                </a:extLst>
              </p:cNvPr>
              <p:cNvSpPr txBox="1"/>
              <p:nvPr/>
            </p:nvSpPr>
            <p:spPr>
              <a:xfrm>
                <a:off x="9577136" y="2114815"/>
                <a:ext cx="3118585" cy="461665"/>
              </a:xfrm>
              <a:prstGeom prst="rect">
                <a:avLst/>
              </a:prstGeom>
              <a:noFill/>
            </p:spPr>
            <p:txBody>
              <a:bodyPr wrap="square" rtlCol="0">
                <a:spAutoFit/>
              </a:bodyPr>
              <a:lstStyle/>
              <a:p>
                <a:r>
                  <a:rPr lang="en-AU" sz="2400" dirty="0">
                    <a:solidFill>
                      <a:srgbClr val="7030A0"/>
                    </a:solidFill>
                  </a:rPr>
                  <a:t>ESI</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ESI</a:t>
                </a:r>
              </a:p>
            </p:txBody>
          </p:sp>
        </mc:Choice>
        <mc:Fallback xmlns="">
          <p:sp>
            <p:nvSpPr>
              <p:cNvPr id="8" name="TextBox 7">
                <a:extLst>
                  <a:ext uri="{FF2B5EF4-FFF2-40B4-BE49-F238E27FC236}">
                    <a16:creationId xmlns:a16="http://schemas.microsoft.com/office/drawing/2014/main" id="{32C7CFF8-EB2B-05D7-4B82-6769011146BA}"/>
                  </a:ext>
                </a:extLst>
              </p:cNvPr>
              <p:cNvSpPr txBox="1">
                <a:spLocks noRot="1" noChangeAspect="1" noMove="1" noResize="1" noEditPoints="1" noAdjustHandles="1" noChangeArrowheads="1" noChangeShapeType="1" noTextEdit="1"/>
              </p:cNvSpPr>
              <p:nvPr/>
            </p:nvSpPr>
            <p:spPr>
              <a:xfrm>
                <a:off x="9577136" y="2114815"/>
                <a:ext cx="3118585" cy="461665"/>
              </a:xfrm>
              <a:prstGeom prst="rect">
                <a:avLst/>
              </a:prstGeom>
              <a:blipFill>
                <a:blip r:embed="rId3"/>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8C80E48-694A-92BC-A776-114BA528A73E}"/>
                  </a:ext>
                </a:extLst>
              </p:cNvPr>
              <p:cNvSpPr txBox="1"/>
              <p:nvPr/>
            </p:nvSpPr>
            <p:spPr>
              <a:xfrm>
                <a:off x="9577136" y="2800274"/>
                <a:ext cx="3118585" cy="461665"/>
              </a:xfrm>
              <a:prstGeom prst="rect">
                <a:avLst/>
              </a:prstGeom>
              <a:noFill/>
            </p:spPr>
            <p:txBody>
              <a:bodyPr wrap="square" rtlCol="0">
                <a:spAutoFit/>
              </a:bodyPr>
              <a:lstStyle/>
              <a:p>
                <a:r>
                  <a:rPr lang="en-AU" sz="2400" dirty="0">
                    <a:solidFill>
                      <a:srgbClr val="7030A0"/>
                    </a:solidFill>
                  </a:rPr>
                  <a:t>ESI</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1</a:t>
                </a:r>
              </a:p>
            </p:txBody>
          </p:sp>
        </mc:Choice>
        <mc:Fallback xmlns="">
          <p:sp>
            <p:nvSpPr>
              <p:cNvPr id="11" name="TextBox 10">
                <a:extLst>
                  <a:ext uri="{FF2B5EF4-FFF2-40B4-BE49-F238E27FC236}">
                    <a16:creationId xmlns:a16="http://schemas.microsoft.com/office/drawing/2014/main" id="{78C80E48-694A-92BC-A776-114BA528A73E}"/>
                  </a:ext>
                </a:extLst>
              </p:cNvPr>
              <p:cNvSpPr txBox="1">
                <a:spLocks noRot="1" noChangeAspect="1" noMove="1" noResize="1" noEditPoints="1" noAdjustHandles="1" noChangeArrowheads="1" noChangeShapeType="1" noTextEdit="1"/>
              </p:cNvSpPr>
              <p:nvPr/>
            </p:nvSpPr>
            <p:spPr>
              <a:xfrm>
                <a:off x="9577136" y="2800274"/>
                <a:ext cx="3118585" cy="461665"/>
              </a:xfrm>
              <a:prstGeom prst="rect">
                <a:avLst/>
              </a:prstGeom>
              <a:blipFill>
                <a:blip r:embed="rId4"/>
                <a:stretch>
                  <a:fillRect l="-2930" t="-11842" b="-28947"/>
                </a:stretch>
              </a:blipFill>
            </p:spPr>
            <p:txBody>
              <a:bodyPr/>
              <a:lstStyle/>
              <a:p>
                <a:r>
                  <a:rPr lang="en-AU">
                    <a:noFill/>
                  </a:rPr>
                  <a:t> </a:t>
                </a:r>
              </a:p>
            </p:txBody>
          </p:sp>
        </mc:Fallback>
      </mc:AlternateContent>
    </p:spTree>
    <p:extLst>
      <p:ext uri="{BB962C8B-B14F-4D97-AF65-F5344CB8AC3E}">
        <p14:creationId xmlns:p14="http://schemas.microsoft.com/office/powerpoint/2010/main" val="278454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B7DD-7C9B-6B16-2969-8E6D62874F56}"/>
              </a:ext>
            </a:extLst>
          </p:cNvPr>
          <p:cNvSpPr>
            <a:spLocks noGrp="1"/>
          </p:cNvSpPr>
          <p:nvPr>
            <p:ph type="title"/>
          </p:nvPr>
        </p:nvSpPr>
        <p:spPr/>
        <p:txBody>
          <a:bodyPr/>
          <a:lstStyle/>
          <a:p>
            <a:r>
              <a:rPr lang="en-AU" dirty="0"/>
              <a:t>Instruction Format</a:t>
            </a:r>
          </a:p>
        </p:txBody>
      </p:sp>
      <p:sp>
        <p:nvSpPr>
          <p:cNvPr id="3" name="Content Placeholder 2">
            <a:extLst>
              <a:ext uri="{FF2B5EF4-FFF2-40B4-BE49-F238E27FC236}">
                <a16:creationId xmlns:a16="http://schemas.microsoft.com/office/drawing/2014/main" id="{8C117BDF-7882-F0BD-6916-066E7BC4EDBD}"/>
              </a:ext>
            </a:extLst>
          </p:cNvPr>
          <p:cNvSpPr>
            <a:spLocks noGrp="1"/>
          </p:cNvSpPr>
          <p:nvPr>
            <p:ph idx="1"/>
          </p:nvPr>
        </p:nvSpPr>
        <p:spPr>
          <a:xfrm>
            <a:off x="0" y="992144"/>
            <a:ext cx="3243714" cy="5500729"/>
          </a:xfrm>
        </p:spPr>
        <p:txBody>
          <a:bodyPr/>
          <a:lstStyle/>
          <a:p>
            <a:r>
              <a:rPr lang="en-AU" dirty="0">
                <a:solidFill>
                  <a:srgbClr val="0070C0"/>
                </a:solidFill>
              </a:rPr>
              <a:t>INSTR</a:t>
            </a:r>
            <a:r>
              <a:rPr lang="en-AU" dirty="0"/>
              <a:t>  </a:t>
            </a:r>
            <a:r>
              <a:rPr lang="en-AU" dirty="0">
                <a:solidFill>
                  <a:srgbClr val="7030A0"/>
                </a:solidFill>
              </a:rPr>
              <a:t>DEST</a:t>
            </a:r>
            <a:r>
              <a:rPr lang="en-AU" dirty="0"/>
              <a:t>, </a:t>
            </a:r>
            <a:r>
              <a:rPr lang="en-AU" dirty="0">
                <a:solidFill>
                  <a:srgbClr val="FF3399"/>
                </a:solidFill>
              </a:rPr>
              <a:t>SRC</a:t>
            </a:r>
          </a:p>
        </p:txBody>
      </p:sp>
      <p:sp>
        <p:nvSpPr>
          <p:cNvPr id="4" name="Footer Placeholder 3">
            <a:extLst>
              <a:ext uri="{FF2B5EF4-FFF2-40B4-BE49-F238E27FC236}">
                <a16:creationId xmlns:a16="http://schemas.microsoft.com/office/drawing/2014/main" id="{4E949887-27D3-4AA6-0960-650F3226E59C}"/>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55245C8-A839-0C35-9DB7-0F4C4256DE16}"/>
              </a:ext>
            </a:extLst>
          </p:cNvPr>
          <p:cNvSpPr>
            <a:spLocks noGrp="1"/>
          </p:cNvSpPr>
          <p:nvPr>
            <p:ph type="sldNum" sz="quarter" idx="12"/>
          </p:nvPr>
        </p:nvSpPr>
        <p:spPr/>
        <p:txBody>
          <a:bodyPr/>
          <a:lstStyle/>
          <a:p>
            <a:fld id="{C714EB55-CF6F-4C0C-B992-04610649AA02}" type="slidenum">
              <a:rPr lang="en-AU" smtClean="0"/>
              <a:t>22</a:t>
            </a:fld>
            <a:endParaRPr lang="en-AU"/>
          </a:p>
        </p:txBody>
      </p:sp>
      <p:sp>
        <p:nvSpPr>
          <p:cNvPr id="6" name="TextBox 5">
            <a:extLst>
              <a:ext uri="{FF2B5EF4-FFF2-40B4-BE49-F238E27FC236}">
                <a16:creationId xmlns:a16="http://schemas.microsoft.com/office/drawing/2014/main" id="{F1D26327-E7A8-12A8-9602-F45A87C5D63B}"/>
              </a:ext>
            </a:extLst>
          </p:cNvPr>
          <p:cNvSpPr txBox="1"/>
          <p:nvPr/>
        </p:nvSpPr>
        <p:spPr>
          <a:xfrm>
            <a:off x="5879431" y="1731408"/>
            <a:ext cx="4940969" cy="2677656"/>
          </a:xfrm>
          <a:prstGeom prst="rect">
            <a:avLst/>
          </a:prstGeom>
          <a:noFill/>
        </p:spPr>
        <p:txBody>
          <a:bodyPr wrap="square" rtlCol="0">
            <a:spAutoFit/>
          </a:bodyPr>
          <a:lstStyle/>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EAX</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ESI</a:t>
            </a:r>
            <a:endParaRPr lang="en-AU" sz="2400" b="1" dirty="0">
              <a:latin typeface="Courier New" panose="02070309020205020404" pitchFamily="49" charset="0"/>
              <a:cs typeface="Courier New" panose="02070309020205020404" pitchFamily="49" charset="0"/>
            </a:endParaRPr>
          </a:p>
          <a:p>
            <a:endParaRPr lang="en-AU" sz="2400" b="1" dirty="0">
              <a:latin typeface="Courier New" panose="02070309020205020404" pitchFamily="49" charset="0"/>
              <a:cs typeface="Courier New" panose="02070309020205020404" pitchFamily="49" charset="0"/>
            </a:endParaRP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INC</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ADD</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ESI</a:t>
            </a:r>
          </a:p>
          <a:p>
            <a:r>
              <a:rPr lang="en-AU" sz="2400" b="1" dirty="0">
                <a:latin typeface="Courier New" panose="02070309020205020404" pitchFamily="49" charset="0"/>
                <a:cs typeface="Courier New" panose="02070309020205020404" pitchFamily="49" charset="0"/>
              </a:rPr>
              <a:t>   </a:t>
            </a:r>
          </a:p>
          <a:p>
            <a:r>
              <a:rPr lang="en-AU" sz="2400" b="1" dirty="0">
                <a:latin typeface="Courier New" panose="02070309020205020404" pitchFamily="49" charset="0"/>
                <a:cs typeface="Courier New" panose="02070309020205020404" pitchFamily="49" charset="0"/>
              </a:rPr>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ABE606-CA1B-111A-BF60-97CCCB2AC98A}"/>
                  </a:ext>
                </a:extLst>
              </p:cNvPr>
              <p:cNvSpPr txBox="1"/>
              <p:nvPr/>
            </p:nvSpPr>
            <p:spPr>
              <a:xfrm>
                <a:off x="9577137" y="1731408"/>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EAX</a:t>
                </a:r>
              </a:p>
            </p:txBody>
          </p:sp>
        </mc:Choice>
        <mc:Fallback xmlns="">
          <p:sp>
            <p:nvSpPr>
              <p:cNvPr id="7" name="TextBox 6">
                <a:extLst>
                  <a:ext uri="{FF2B5EF4-FFF2-40B4-BE49-F238E27FC236}">
                    <a16:creationId xmlns:a16="http://schemas.microsoft.com/office/drawing/2014/main" id="{56ABE606-CA1B-111A-BF60-97CCCB2AC98A}"/>
                  </a:ext>
                </a:extLst>
              </p:cNvPr>
              <p:cNvSpPr txBox="1">
                <a:spLocks noRot="1" noChangeAspect="1" noMove="1" noResize="1" noEditPoints="1" noAdjustHandles="1" noChangeArrowheads="1" noChangeShapeType="1" noTextEdit="1"/>
              </p:cNvSpPr>
              <p:nvPr/>
            </p:nvSpPr>
            <p:spPr>
              <a:xfrm>
                <a:off x="9577137" y="1731408"/>
                <a:ext cx="3118585" cy="461665"/>
              </a:xfrm>
              <a:prstGeom prst="rect">
                <a:avLst/>
              </a:prstGeom>
              <a:blipFill>
                <a:blip r:embed="rId2"/>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774DF0-4C2B-867E-6DDA-7A81146611FA}"/>
                  </a:ext>
                </a:extLst>
              </p:cNvPr>
              <p:cNvSpPr txBox="1"/>
              <p:nvPr/>
            </p:nvSpPr>
            <p:spPr>
              <a:xfrm>
                <a:off x="9577136" y="2114815"/>
                <a:ext cx="3118585" cy="461665"/>
              </a:xfrm>
              <a:prstGeom prst="rect">
                <a:avLst/>
              </a:prstGeom>
              <a:noFill/>
            </p:spPr>
            <p:txBody>
              <a:bodyPr wrap="square" rtlCol="0">
                <a:spAutoFit/>
              </a:bodyPr>
              <a:lstStyle/>
              <a:p>
                <a:r>
                  <a:rPr lang="en-AU" sz="2400" dirty="0">
                    <a:solidFill>
                      <a:srgbClr val="7030A0"/>
                    </a:solidFill>
                  </a:rPr>
                  <a:t>ESI</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ESI</a:t>
                </a:r>
              </a:p>
            </p:txBody>
          </p:sp>
        </mc:Choice>
        <mc:Fallback xmlns="">
          <p:sp>
            <p:nvSpPr>
              <p:cNvPr id="8" name="TextBox 7">
                <a:extLst>
                  <a:ext uri="{FF2B5EF4-FFF2-40B4-BE49-F238E27FC236}">
                    <a16:creationId xmlns:a16="http://schemas.microsoft.com/office/drawing/2014/main" id="{97774DF0-4C2B-867E-6DDA-7A81146611FA}"/>
                  </a:ext>
                </a:extLst>
              </p:cNvPr>
              <p:cNvSpPr txBox="1">
                <a:spLocks noRot="1" noChangeAspect="1" noMove="1" noResize="1" noEditPoints="1" noAdjustHandles="1" noChangeArrowheads="1" noChangeShapeType="1" noTextEdit="1"/>
              </p:cNvSpPr>
              <p:nvPr/>
            </p:nvSpPr>
            <p:spPr>
              <a:xfrm>
                <a:off x="9577136" y="2114815"/>
                <a:ext cx="3118585" cy="461665"/>
              </a:xfrm>
              <a:prstGeom prst="rect">
                <a:avLst/>
              </a:prstGeom>
              <a:blipFill>
                <a:blip r:embed="rId3"/>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AE040E-64FA-1FEF-9B5A-7072A69851C8}"/>
                  </a:ext>
                </a:extLst>
              </p:cNvPr>
              <p:cNvSpPr txBox="1"/>
              <p:nvPr/>
            </p:nvSpPr>
            <p:spPr>
              <a:xfrm>
                <a:off x="9577136" y="2800274"/>
                <a:ext cx="3118585" cy="461665"/>
              </a:xfrm>
              <a:prstGeom prst="rect">
                <a:avLst/>
              </a:prstGeom>
              <a:noFill/>
            </p:spPr>
            <p:txBody>
              <a:bodyPr wrap="square" rtlCol="0">
                <a:spAutoFit/>
              </a:bodyPr>
              <a:lstStyle/>
              <a:p>
                <a:r>
                  <a:rPr lang="en-AU" sz="2400" dirty="0">
                    <a:solidFill>
                      <a:srgbClr val="7030A0"/>
                    </a:solidFill>
                  </a:rPr>
                  <a:t>ESI</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1</a:t>
                </a:r>
              </a:p>
            </p:txBody>
          </p:sp>
        </mc:Choice>
        <mc:Fallback xmlns="">
          <p:sp>
            <p:nvSpPr>
              <p:cNvPr id="9" name="TextBox 8">
                <a:extLst>
                  <a:ext uri="{FF2B5EF4-FFF2-40B4-BE49-F238E27FC236}">
                    <a16:creationId xmlns:a16="http://schemas.microsoft.com/office/drawing/2014/main" id="{28AE040E-64FA-1FEF-9B5A-7072A69851C8}"/>
                  </a:ext>
                </a:extLst>
              </p:cNvPr>
              <p:cNvSpPr txBox="1">
                <a:spLocks noRot="1" noChangeAspect="1" noMove="1" noResize="1" noEditPoints="1" noAdjustHandles="1" noChangeArrowheads="1" noChangeShapeType="1" noTextEdit="1"/>
              </p:cNvSpPr>
              <p:nvPr/>
            </p:nvSpPr>
            <p:spPr>
              <a:xfrm>
                <a:off x="9577136" y="2800274"/>
                <a:ext cx="3118585" cy="461665"/>
              </a:xfrm>
              <a:prstGeom prst="rect">
                <a:avLst/>
              </a:prstGeom>
              <a:blipFill>
                <a:blip r:embed="rId4"/>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7BB46-5EC8-B0E1-9C95-EC41F8B260D5}"/>
                  </a:ext>
                </a:extLst>
              </p:cNvPr>
              <p:cNvSpPr txBox="1"/>
              <p:nvPr/>
            </p:nvSpPr>
            <p:spPr>
              <a:xfrm>
                <a:off x="9577136" y="3225844"/>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ESI</a:t>
                </a:r>
              </a:p>
            </p:txBody>
          </p:sp>
        </mc:Choice>
        <mc:Fallback xmlns="">
          <p:sp>
            <p:nvSpPr>
              <p:cNvPr id="10" name="TextBox 9">
                <a:extLst>
                  <a:ext uri="{FF2B5EF4-FFF2-40B4-BE49-F238E27FC236}">
                    <a16:creationId xmlns:a16="http://schemas.microsoft.com/office/drawing/2014/main" id="{7A47BB46-5EC8-B0E1-9C95-EC41F8B260D5}"/>
                  </a:ext>
                </a:extLst>
              </p:cNvPr>
              <p:cNvSpPr txBox="1">
                <a:spLocks noRot="1" noChangeAspect="1" noMove="1" noResize="1" noEditPoints="1" noAdjustHandles="1" noChangeArrowheads="1" noChangeShapeType="1" noTextEdit="1"/>
              </p:cNvSpPr>
              <p:nvPr/>
            </p:nvSpPr>
            <p:spPr>
              <a:xfrm>
                <a:off x="9577136" y="3225844"/>
                <a:ext cx="3118585" cy="461665"/>
              </a:xfrm>
              <a:prstGeom prst="rect">
                <a:avLst/>
              </a:prstGeom>
              <a:blipFill>
                <a:blip r:embed="rId5"/>
                <a:stretch>
                  <a:fillRect l="-2930" t="-11842" b="-28947"/>
                </a:stretch>
              </a:blipFill>
            </p:spPr>
            <p:txBody>
              <a:bodyPr/>
              <a:lstStyle/>
              <a:p>
                <a:r>
                  <a:rPr lang="en-AU">
                    <a:noFill/>
                  </a:rPr>
                  <a:t> </a:t>
                </a:r>
              </a:p>
            </p:txBody>
          </p:sp>
        </mc:Fallback>
      </mc:AlternateContent>
    </p:spTree>
    <p:extLst>
      <p:ext uri="{BB962C8B-B14F-4D97-AF65-F5344CB8AC3E}">
        <p14:creationId xmlns:p14="http://schemas.microsoft.com/office/powerpoint/2010/main" val="49397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B7DD-7C9B-6B16-2969-8E6D62874F56}"/>
              </a:ext>
            </a:extLst>
          </p:cNvPr>
          <p:cNvSpPr>
            <a:spLocks noGrp="1"/>
          </p:cNvSpPr>
          <p:nvPr>
            <p:ph type="title"/>
          </p:nvPr>
        </p:nvSpPr>
        <p:spPr/>
        <p:txBody>
          <a:bodyPr/>
          <a:lstStyle/>
          <a:p>
            <a:r>
              <a:rPr lang="en-AU" dirty="0"/>
              <a:t>Instruction Format</a:t>
            </a:r>
          </a:p>
        </p:txBody>
      </p:sp>
      <p:sp>
        <p:nvSpPr>
          <p:cNvPr id="3" name="Content Placeholder 2">
            <a:extLst>
              <a:ext uri="{FF2B5EF4-FFF2-40B4-BE49-F238E27FC236}">
                <a16:creationId xmlns:a16="http://schemas.microsoft.com/office/drawing/2014/main" id="{8C117BDF-7882-F0BD-6916-066E7BC4EDBD}"/>
              </a:ext>
            </a:extLst>
          </p:cNvPr>
          <p:cNvSpPr>
            <a:spLocks noGrp="1"/>
          </p:cNvSpPr>
          <p:nvPr>
            <p:ph idx="1"/>
          </p:nvPr>
        </p:nvSpPr>
        <p:spPr>
          <a:xfrm>
            <a:off x="0" y="992144"/>
            <a:ext cx="3243714" cy="5500729"/>
          </a:xfrm>
        </p:spPr>
        <p:txBody>
          <a:bodyPr/>
          <a:lstStyle/>
          <a:p>
            <a:r>
              <a:rPr lang="en-AU" dirty="0">
                <a:solidFill>
                  <a:srgbClr val="0070C0"/>
                </a:solidFill>
              </a:rPr>
              <a:t>INSTR</a:t>
            </a:r>
            <a:r>
              <a:rPr lang="en-AU" dirty="0"/>
              <a:t>  </a:t>
            </a:r>
            <a:r>
              <a:rPr lang="en-AU" dirty="0">
                <a:solidFill>
                  <a:srgbClr val="7030A0"/>
                </a:solidFill>
              </a:rPr>
              <a:t>DEST</a:t>
            </a:r>
            <a:r>
              <a:rPr lang="en-AU" dirty="0"/>
              <a:t>, </a:t>
            </a:r>
            <a:r>
              <a:rPr lang="en-AU" dirty="0">
                <a:solidFill>
                  <a:srgbClr val="FF3399"/>
                </a:solidFill>
              </a:rPr>
              <a:t>SRC</a:t>
            </a:r>
          </a:p>
        </p:txBody>
      </p:sp>
      <p:sp>
        <p:nvSpPr>
          <p:cNvPr id="4" name="Footer Placeholder 3">
            <a:extLst>
              <a:ext uri="{FF2B5EF4-FFF2-40B4-BE49-F238E27FC236}">
                <a16:creationId xmlns:a16="http://schemas.microsoft.com/office/drawing/2014/main" id="{4E949887-27D3-4AA6-0960-650F3226E59C}"/>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55245C8-A839-0C35-9DB7-0F4C4256DE16}"/>
              </a:ext>
            </a:extLst>
          </p:cNvPr>
          <p:cNvSpPr>
            <a:spLocks noGrp="1"/>
          </p:cNvSpPr>
          <p:nvPr>
            <p:ph type="sldNum" sz="quarter" idx="12"/>
          </p:nvPr>
        </p:nvSpPr>
        <p:spPr/>
        <p:txBody>
          <a:bodyPr/>
          <a:lstStyle/>
          <a:p>
            <a:fld id="{C714EB55-CF6F-4C0C-B992-04610649AA02}" type="slidenum">
              <a:rPr lang="en-AU" smtClean="0"/>
              <a:t>23</a:t>
            </a:fld>
            <a:endParaRPr lang="en-AU"/>
          </a:p>
        </p:txBody>
      </p:sp>
      <p:sp>
        <p:nvSpPr>
          <p:cNvPr id="6" name="TextBox 5">
            <a:extLst>
              <a:ext uri="{FF2B5EF4-FFF2-40B4-BE49-F238E27FC236}">
                <a16:creationId xmlns:a16="http://schemas.microsoft.com/office/drawing/2014/main" id="{F1D26327-E7A8-12A8-9602-F45A87C5D63B}"/>
              </a:ext>
            </a:extLst>
          </p:cNvPr>
          <p:cNvSpPr txBox="1"/>
          <p:nvPr/>
        </p:nvSpPr>
        <p:spPr>
          <a:xfrm>
            <a:off x="5879431" y="1731408"/>
            <a:ext cx="4940969" cy="2677656"/>
          </a:xfrm>
          <a:prstGeom prst="rect">
            <a:avLst/>
          </a:prstGeom>
          <a:noFill/>
        </p:spPr>
        <p:txBody>
          <a:bodyPr wrap="square" rtlCol="0">
            <a:spAutoFit/>
          </a:bodyPr>
          <a:lstStyle/>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EAX</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ESI</a:t>
            </a:r>
            <a:endParaRPr lang="en-AU" sz="2400" b="1" dirty="0">
              <a:latin typeface="Courier New" panose="02070309020205020404" pitchFamily="49" charset="0"/>
              <a:cs typeface="Courier New" panose="02070309020205020404" pitchFamily="49" charset="0"/>
            </a:endParaRPr>
          </a:p>
          <a:p>
            <a:endParaRPr lang="en-AU" sz="2400" b="1" dirty="0">
              <a:latin typeface="Courier New" panose="02070309020205020404" pitchFamily="49" charset="0"/>
              <a:cs typeface="Courier New" panose="02070309020205020404" pitchFamily="49" charset="0"/>
            </a:endParaRP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INC</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ADD</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ESI</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CMP</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10</a:t>
            </a:r>
          </a:p>
          <a:p>
            <a:r>
              <a:rPr lang="en-AU" sz="2400" b="1" dirty="0">
                <a:latin typeface="Courier New" panose="02070309020205020404" pitchFamily="49" charset="0"/>
                <a:cs typeface="Courier New" panose="02070309020205020404" pitchFamily="49" charset="0"/>
              </a:rPr>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ABE606-CA1B-111A-BF60-97CCCB2AC98A}"/>
                  </a:ext>
                </a:extLst>
              </p:cNvPr>
              <p:cNvSpPr txBox="1"/>
              <p:nvPr/>
            </p:nvSpPr>
            <p:spPr>
              <a:xfrm>
                <a:off x="9577137" y="1731408"/>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EAX</a:t>
                </a:r>
              </a:p>
            </p:txBody>
          </p:sp>
        </mc:Choice>
        <mc:Fallback xmlns="">
          <p:sp>
            <p:nvSpPr>
              <p:cNvPr id="7" name="TextBox 6">
                <a:extLst>
                  <a:ext uri="{FF2B5EF4-FFF2-40B4-BE49-F238E27FC236}">
                    <a16:creationId xmlns:a16="http://schemas.microsoft.com/office/drawing/2014/main" id="{56ABE606-CA1B-111A-BF60-97CCCB2AC98A}"/>
                  </a:ext>
                </a:extLst>
              </p:cNvPr>
              <p:cNvSpPr txBox="1">
                <a:spLocks noRot="1" noChangeAspect="1" noMove="1" noResize="1" noEditPoints="1" noAdjustHandles="1" noChangeArrowheads="1" noChangeShapeType="1" noTextEdit="1"/>
              </p:cNvSpPr>
              <p:nvPr/>
            </p:nvSpPr>
            <p:spPr>
              <a:xfrm>
                <a:off x="9577137" y="1731408"/>
                <a:ext cx="3118585" cy="461665"/>
              </a:xfrm>
              <a:prstGeom prst="rect">
                <a:avLst/>
              </a:prstGeom>
              <a:blipFill>
                <a:blip r:embed="rId2"/>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774DF0-4C2B-867E-6DDA-7A81146611FA}"/>
                  </a:ext>
                </a:extLst>
              </p:cNvPr>
              <p:cNvSpPr txBox="1"/>
              <p:nvPr/>
            </p:nvSpPr>
            <p:spPr>
              <a:xfrm>
                <a:off x="9577136" y="2114815"/>
                <a:ext cx="3118585" cy="461665"/>
              </a:xfrm>
              <a:prstGeom prst="rect">
                <a:avLst/>
              </a:prstGeom>
              <a:noFill/>
            </p:spPr>
            <p:txBody>
              <a:bodyPr wrap="square" rtlCol="0">
                <a:spAutoFit/>
              </a:bodyPr>
              <a:lstStyle/>
              <a:p>
                <a:r>
                  <a:rPr lang="en-AU" sz="2400" dirty="0">
                    <a:solidFill>
                      <a:srgbClr val="7030A0"/>
                    </a:solidFill>
                  </a:rPr>
                  <a:t>ESI</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ESI</a:t>
                </a:r>
              </a:p>
            </p:txBody>
          </p:sp>
        </mc:Choice>
        <mc:Fallback xmlns="">
          <p:sp>
            <p:nvSpPr>
              <p:cNvPr id="8" name="TextBox 7">
                <a:extLst>
                  <a:ext uri="{FF2B5EF4-FFF2-40B4-BE49-F238E27FC236}">
                    <a16:creationId xmlns:a16="http://schemas.microsoft.com/office/drawing/2014/main" id="{97774DF0-4C2B-867E-6DDA-7A81146611FA}"/>
                  </a:ext>
                </a:extLst>
              </p:cNvPr>
              <p:cNvSpPr txBox="1">
                <a:spLocks noRot="1" noChangeAspect="1" noMove="1" noResize="1" noEditPoints="1" noAdjustHandles="1" noChangeArrowheads="1" noChangeShapeType="1" noTextEdit="1"/>
              </p:cNvSpPr>
              <p:nvPr/>
            </p:nvSpPr>
            <p:spPr>
              <a:xfrm>
                <a:off x="9577136" y="2114815"/>
                <a:ext cx="3118585" cy="461665"/>
              </a:xfrm>
              <a:prstGeom prst="rect">
                <a:avLst/>
              </a:prstGeom>
              <a:blipFill>
                <a:blip r:embed="rId3"/>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AE040E-64FA-1FEF-9B5A-7072A69851C8}"/>
                  </a:ext>
                </a:extLst>
              </p:cNvPr>
              <p:cNvSpPr txBox="1"/>
              <p:nvPr/>
            </p:nvSpPr>
            <p:spPr>
              <a:xfrm>
                <a:off x="9577136" y="2800274"/>
                <a:ext cx="3118585" cy="461665"/>
              </a:xfrm>
              <a:prstGeom prst="rect">
                <a:avLst/>
              </a:prstGeom>
              <a:noFill/>
            </p:spPr>
            <p:txBody>
              <a:bodyPr wrap="square" rtlCol="0">
                <a:spAutoFit/>
              </a:bodyPr>
              <a:lstStyle/>
              <a:p>
                <a:r>
                  <a:rPr lang="en-AU" sz="2400" dirty="0">
                    <a:solidFill>
                      <a:srgbClr val="7030A0"/>
                    </a:solidFill>
                  </a:rPr>
                  <a:t>ESI</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1</a:t>
                </a:r>
              </a:p>
            </p:txBody>
          </p:sp>
        </mc:Choice>
        <mc:Fallback xmlns="">
          <p:sp>
            <p:nvSpPr>
              <p:cNvPr id="9" name="TextBox 8">
                <a:extLst>
                  <a:ext uri="{FF2B5EF4-FFF2-40B4-BE49-F238E27FC236}">
                    <a16:creationId xmlns:a16="http://schemas.microsoft.com/office/drawing/2014/main" id="{28AE040E-64FA-1FEF-9B5A-7072A69851C8}"/>
                  </a:ext>
                </a:extLst>
              </p:cNvPr>
              <p:cNvSpPr txBox="1">
                <a:spLocks noRot="1" noChangeAspect="1" noMove="1" noResize="1" noEditPoints="1" noAdjustHandles="1" noChangeArrowheads="1" noChangeShapeType="1" noTextEdit="1"/>
              </p:cNvSpPr>
              <p:nvPr/>
            </p:nvSpPr>
            <p:spPr>
              <a:xfrm>
                <a:off x="9577136" y="2800274"/>
                <a:ext cx="3118585" cy="461665"/>
              </a:xfrm>
              <a:prstGeom prst="rect">
                <a:avLst/>
              </a:prstGeom>
              <a:blipFill>
                <a:blip r:embed="rId4"/>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7BB46-5EC8-B0E1-9C95-EC41F8B260D5}"/>
                  </a:ext>
                </a:extLst>
              </p:cNvPr>
              <p:cNvSpPr txBox="1"/>
              <p:nvPr/>
            </p:nvSpPr>
            <p:spPr>
              <a:xfrm>
                <a:off x="9577136" y="3225844"/>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ESI</a:t>
                </a:r>
              </a:p>
            </p:txBody>
          </p:sp>
        </mc:Choice>
        <mc:Fallback xmlns="">
          <p:sp>
            <p:nvSpPr>
              <p:cNvPr id="10" name="TextBox 9">
                <a:extLst>
                  <a:ext uri="{FF2B5EF4-FFF2-40B4-BE49-F238E27FC236}">
                    <a16:creationId xmlns:a16="http://schemas.microsoft.com/office/drawing/2014/main" id="{7A47BB46-5EC8-B0E1-9C95-EC41F8B260D5}"/>
                  </a:ext>
                </a:extLst>
              </p:cNvPr>
              <p:cNvSpPr txBox="1">
                <a:spLocks noRot="1" noChangeAspect="1" noMove="1" noResize="1" noEditPoints="1" noAdjustHandles="1" noChangeArrowheads="1" noChangeShapeType="1" noTextEdit="1"/>
              </p:cNvSpPr>
              <p:nvPr/>
            </p:nvSpPr>
            <p:spPr>
              <a:xfrm>
                <a:off x="9577136" y="3225844"/>
                <a:ext cx="3118585" cy="461665"/>
              </a:xfrm>
              <a:prstGeom prst="rect">
                <a:avLst/>
              </a:prstGeom>
              <a:blipFill>
                <a:blip r:embed="rId5"/>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096D14-8A69-F981-0D91-02B0DF30FA2B}"/>
                  </a:ext>
                </a:extLst>
              </p:cNvPr>
              <p:cNvSpPr txBox="1"/>
              <p:nvPr/>
            </p:nvSpPr>
            <p:spPr>
              <a:xfrm>
                <a:off x="9577135" y="3586621"/>
                <a:ext cx="3118585" cy="461665"/>
              </a:xfrm>
              <a:prstGeom prst="rect">
                <a:avLst/>
              </a:prstGeom>
              <a:noFill/>
            </p:spPr>
            <p:txBody>
              <a:bodyPr wrap="square" rtlCol="0">
                <a:spAutoFit/>
              </a:bodyPr>
              <a:lstStyle/>
              <a:p>
                <a:r>
                  <a:rPr lang="en-AU" sz="2400" dirty="0">
                    <a:solidFill>
                      <a:srgbClr val="7030A0"/>
                    </a:solidFill>
                  </a:rPr>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10</a:t>
                </a:r>
              </a:p>
            </p:txBody>
          </p:sp>
        </mc:Choice>
        <mc:Fallback xmlns="">
          <p:sp>
            <p:nvSpPr>
              <p:cNvPr id="11" name="TextBox 10">
                <a:extLst>
                  <a:ext uri="{FF2B5EF4-FFF2-40B4-BE49-F238E27FC236}">
                    <a16:creationId xmlns:a16="http://schemas.microsoft.com/office/drawing/2014/main" id="{0C096D14-8A69-F981-0D91-02B0DF30FA2B}"/>
                  </a:ext>
                </a:extLst>
              </p:cNvPr>
              <p:cNvSpPr txBox="1">
                <a:spLocks noRot="1" noChangeAspect="1" noMove="1" noResize="1" noEditPoints="1" noAdjustHandles="1" noChangeArrowheads="1" noChangeShapeType="1" noTextEdit="1"/>
              </p:cNvSpPr>
              <p:nvPr/>
            </p:nvSpPr>
            <p:spPr>
              <a:xfrm>
                <a:off x="9577135" y="3586621"/>
                <a:ext cx="3118585" cy="461665"/>
              </a:xfrm>
              <a:prstGeom prst="rect">
                <a:avLst/>
              </a:prstGeom>
              <a:blipFill>
                <a:blip r:embed="rId6"/>
                <a:stretch>
                  <a:fillRect t="-10526" b="-28947"/>
                </a:stretch>
              </a:blipFill>
            </p:spPr>
            <p:txBody>
              <a:bodyPr/>
              <a:lstStyle/>
              <a:p>
                <a:r>
                  <a:rPr lang="en-AU">
                    <a:noFill/>
                  </a:rPr>
                  <a:t> </a:t>
                </a:r>
              </a:p>
            </p:txBody>
          </p:sp>
        </mc:Fallback>
      </mc:AlternateContent>
    </p:spTree>
    <p:extLst>
      <p:ext uri="{BB962C8B-B14F-4D97-AF65-F5344CB8AC3E}">
        <p14:creationId xmlns:p14="http://schemas.microsoft.com/office/powerpoint/2010/main" val="247323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3392-AF2F-D1DD-229B-FB90A0F1DEA8}"/>
              </a:ext>
            </a:extLst>
          </p:cNvPr>
          <p:cNvSpPr>
            <a:spLocks noGrp="1"/>
          </p:cNvSpPr>
          <p:nvPr>
            <p:ph type="title"/>
          </p:nvPr>
        </p:nvSpPr>
        <p:spPr/>
        <p:txBody>
          <a:bodyPr/>
          <a:lstStyle/>
          <a:p>
            <a:r>
              <a:rPr lang="en-AU" dirty="0"/>
              <a:t>Flags</a:t>
            </a:r>
          </a:p>
        </p:txBody>
      </p:sp>
      <p:sp>
        <p:nvSpPr>
          <p:cNvPr id="3" name="Content Placeholder 2">
            <a:extLst>
              <a:ext uri="{FF2B5EF4-FFF2-40B4-BE49-F238E27FC236}">
                <a16:creationId xmlns:a16="http://schemas.microsoft.com/office/drawing/2014/main" id="{FB8F3413-B589-33BA-9995-70861DDBF60A}"/>
              </a:ext>
            </a:extLst>
          </p:cNvPr>
          <p:cNvSpPr>
            <a:spLocks noGrp="1"/>
          </p:cNvSpPr>
          <p:nvPr>
            <p:ph idx="1"/>
          </p:nvPr>
        </p:nvSpPr>
        <p:spPr/>
        <p:txBody>
          <a:bodyPr/>
          <a:lstStyle/>
          <a:p>
            <a:r>
              <a:rPr lang="en-AU" dirty="0"/>
              <a:t>Bits in the RFLAGS register</a:t>
            </a:r>
          </a:p>
          <a:p>
            <a:r>
              <a:rPr lang="en-AU" dirty="0"/>
              <a:t>Store information on last operation (that affects flags)</a:t>
            </a:r>
          </a:p>
          <a:p>
            <a:pPr lvl="1"/>
            <a:r>
              <a:rPr lang="en-AU" dirty="0"/>
              <a:t>CF – Carry </a:t>
            </a:r>
          </a:p>
          <a:p>
            <a:pPr lvl="1"/>
            <a:r>
              <a:rPr lang="en-AU" dirty="0"/>
              <a:t>ZF – Zero</a:t>
            </a:r>
          </a:p>
          <a:p>
            <a:pPr lvl="1"/>
            <a:r>
              <a:rPr lang="en-AU" dirty="0"/>
              <a:t>SF – Sign</a:t>
            </a:r>
          </a:p>
          <a:p>
            <a:pPr lvl="1"/>
            <a:r>
              <a:rPr lang="en-AU" dirty="0"/>
              <a:t>OF – Signed integer overflow</a:t>
            </a:r>
          </a:p>
        </p:txBody>
      </p:sp>
      <p:sp>
        <p:nvSpPr>
          <p:cNvPr id="4" name="Footer Placeholder 3">
            <a:extLst>
              <a:ext uri="{FF2B5EF4-FFF2-40B4-BE49-F238E27FC236}">
                <a16:creationId xmlns:a16="http://schemas.microsoft.com/office/drawing/2014/main" id="{86D6076E-2045-00B8-8CF3-131A035788E5}"/>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660F6336-783B-16EB-660E-A9E95B5115AE}"/>
              </a:ext>
            </a:extLst>
          </p:cNvPr>
          <p:cNvSpPr>
            <a:spLocks noGrp="1"/>
          </p:cNvSpPr>
          <p:nvPr>
            <p:ph type="sldNum" sz="quarter" idx="12"/>
          </p:nvPr>
        </p:nvSpPr>
        <p:spPr/>
        <p:txBody>
          <a:bodyPr/>
          <a:lstStyle/>
          <a:p>
            <a:fld id="{C714EB55-CF6F-4C0C-B992-04610649AA02}" type="slidenum">
              <a:rPr lang="en-AU" smtClean="0"/>
              <a:t>24</a:t>
            </a:fld>
            <a:endParaRPr lang="en-AU"/>
          </a:p>
        </p:txBody>
      </p:sp>
    </p:spTree>
    <p:extLst>
      <p:ext uri="{BB962C8B-B14F-4D97-AF65-F5344CB8AC3E}">
        <p14:creationId xmlns:p14="http://schemas.microsoft.com/office/powerpoint/2010/main" val="1301197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B7DD-7C9B-6B16-2969-8E6D62874F56}"/>
              </a:ext>
            </a:extLst>
          </p:cNvPr>
          <p:cNvSpPr>
            <a:spLocks noGrp="1"/>
          </p:cNvSpPr>
          <p:nvPr>
            <p:ph type="title"/>
          </p:nvPr>
        </p:nvSpPr>
        <p:spPr/>
        <p:txBody>
          <a:bodyPr/>
          <a:lstStyle/>
          <a:p>
            <a:r>
              <a:rPr lang="en-AU" dirty="0"/>
              <a:t>Instruction Format</a:t>
            </a:r>
          </a:p>
        </p:txBody>
      </p:sp>
      <p:sp>
        <p:nvSpPr>
          <p:cNvPr id="3" name="Content Placeholder 2">
            <a:extLst>
              <a:ext uri="{FF2B5EF4-FFF2-40B4-BE49-F238E27FC236}">
                <a16:creationId xmlns:a16="http://schemas.microsoft.com/office/drawing/2014/main" id="{8C117BDF-7882-F0BD-6916-066E7BC4EDBD}"/>
              </a:ext>
            </a:extLst>
          </p:cNvPr>
          <p:cNvSpPr>
            <a:spLocks noGrp="1"/>
          </p:cNvSpPr>
          <p:nvPr>
            <p:ph idx="1"/>
          </p:nvPr>
        </p:nvSpPr>
        <p:spPr>
          <a:xfrm>
            <a:off x="0" y="992144"/>
            <a:ext cx="3243714" cy="5500729"/>
          </a:xfrm>
        </p:spPr>
        <p:txBody>
          <a:bodyPr/>
          <a:lstStyle/>
          <a:p>
            <a:r>
              <a:rPr lang="en-AU" dirty="0">
                <a:solidFill>
                  <a:srgbClr val="0070C0"/>
                </a:solidFill>
              </a:rPr>
              <a:t>INSTR</a:t>
            </a:r>
            <a:r>
              <a:rPr lang="en-AU" dirty="0"/>
              <a:t>  </a:t>
            </a:r>
            <a:r>
              <a:rPr lang="en-AU" dirty="0">
                <a:solidFill>
                  <a:srgbClr val="7030A0"/>
                </a:solidFill>
              </a:rPr>
              <a:t>DEST</a:t>
            </a:r>
            <a:r>
              <a:rPr lang="en-AU" dirty="0"/>
              <a:t>, </a:t>
            </a:r>
            <a:r>
              <a:rPr lang="en-AU" dirty="0">
                <a:solidFill>
                  <a:srgbClr val="FF3399"/>
                </a:solidFill>
              </a:rPr>
              <a:t>SRC</a:t>
            </a:r>
          </a:p>
        </p:txBody>
      </p:sp>
      <p:sp>
        <p:nvSpPr>
          <p:cNvPr id="4" name="Footer Placeholder 3">
            <a:extLst>
              <a:ext uri="{FF2B5EF4-FFF2-40B4-BE49-F238E27FC236}">
                <a16:creationId xmlns:a16="http://schemas.microsoft.com/office/drawing/2014/main" id="{4E949887-27D3-4AA6-0960-650F3226E59C}"/>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55245C8-A839-0C35-9DB7-0F4C4256DE16}"/>
              </a:ext>
            </a:extLst>
          </p:cNvPr>
          <p:cNvSpPr>
            <a:spLocks noGrp="1"/>
          </p:cNvSpPr>
          <p:nvPr>
            <p:ph type="sldNum" sz="quarter" idx="12"/>
          </p:nvPr>
        </p:nvSpPr>
        <p:spPr/>
        <p:txBody>
          <a:bodyPr/>
          <a:lstStyle/>
          <a:p>
            <a:fld id="{C714EB55-CF6F-4C0C-B992-04610649AA02}" type="slidenum">
              <a:rPr lang="en-AU" smtClean="0"/>
              <a:t>25</a:t>
            </a:fld>
            <a:endParaRPr lang="en-AU"/>
          </a:p>
        </p:txBody>
      </p:sp>
      <p:sp>
        <p:nvSpPr>
          <p:cNvPr id="6" name="TextBox 5">
            <a:extLst>
              <a:ext uri="{FF2B5EF4-FFF2-40B4-BE49-F238E27FC236}">
                <a16:creationId xmlns:a16="http://schemas.microsoft.com/office/drawing/2014/main" id="{F1D26327-E7A8-12A8-9602-F45A87C5D63B}"/>
              </a:ext>
            </a:extLst>
          </p:cNvPr>
          <p:cNvSpPr txBox="1"/>
          <p:nvPr/>
        </p:nvSpPr>
        <p:spPr>
          <a:xfrm>
            <a:off x="5879431" y="1731408"/>
            <a:ext cx="4940969" cy="3046988"/>
          </a:xfrm>
          <a:prstGeom prst="rect">
            <a:avLst/>
          </a:prstGeom>
          <a:noFill/>
        </p:spPr>
        <p:txBody>
          <a:bodyPr wrap="square" rtlCol="0">
            <a:spAutoFit/>
          </a:bodyPr>
          <a:lstStyle/>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EAX</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ESI</a:t>
            </a:r>
            <a:endParaRPr lang="en-AU" sz="2400" b="1" dirty="0">
              <a:latin typeface="Courier New" panose="02070309020205020404" pitchFamily="49" charset="0"/>
              <a:cs typeface="Courier New" panose="02070309020205020404" pitchFamily="49" charset="0"/>
            </a:endParaRPr>
          </a:p>
          <a:p>
            <a:r>
              <a:rPr lang="en-AU" sz="2400" b="1" dirty="0">
                <a:solidFill>
                  <a:srgbClr val="00B050"/>
                </a:solidFill>
                <a:latin typeface="Courier New" panose="02070309020205020404" pitchFamily="49" charset="0"/>
                <a:cs typeface="Courier New" panose="02070309020205020404" pitchFamily="49" charset="0"/>
              </a:rPr>
              <a:t>Label:</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INC</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ADD</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ESI </a:t>
            </a:r>
          </a:p>
          <a:p>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CMP</a:t>
            </a:r>
            <a:r>
              <a:rPr lang="en-AU" sz="2400" b="1" dirty="0">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r>
              <a:rPr lang="en-AU" sz="2400" b="1" dirty="0">
                <a:latin typeface="Courier New" panose="02070309020205020404" pitchFamily="49" charset="0"/>
                <a:cs typeface="Courier New" panose="02070309020205020404" pitchFamily="49" charset="0"/>
              </a:rPr>
              <a:t>, </a:t>
            </a:r>
            <a:r>
              <a:rPr lang="en-AU" sz="2400" b="1" dirty="0">
                <a:solidFill>
                  <a:srgbClr val="FF3399"/>
                </a:solidFill>
                <a:latin typeface="Courier New" panose="02070309020205020404" pitchFamily="49" charset="0"/>
                <a:cs typeface="Courier New" panose="02070309020205020404" pitchFamily="49" charset="0"/>
              </a:rPr>
              <a:t>10</a:t>
            </a:r>
          </a:p>
          <a:p>
            <a:r>
              <a:rPr lang="en-AU" sz="2400" b="1" dirty="0">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JNE</a:t>
            </a:r>
            <a:r>
              <a:rPr lang="en-AU" sz="2400" b="1" dirty="0">
                <a:latin typeface="Courier New" panose="02070309020205020404" pitchFamily="49" charset="0"/>
                <a:cs typeface="Courier New" panose="02070309020205020404" pitchFamily="49" charset="0"/>
              </a:rPr>
              <a:t> </a:t>
            </a:r>
            <a:r>
              <a:rPr lang="en-AU" sz="2400" b="1" dirty="0">
                <a:solidFill>
                  <a:srgbClr val="00B050"/>
                </a:solidFill>
                <a:latin typeface="Courier New" panose="02070309020205020404" pitchFamily="49" charset="0"/>
                <a:cs typeface="Courier New" panose="02070309020205020404" pitchFamily="49" charset="0"/>
              </a:rPr>
              <a:t>Label</a:t>
            </a:r>
          </a:p>
          <a:p>
            <a:r>
              <a:rPr lang="en-AU" sz="2400" b="1" dirty="0">
                <a:latin typeface="Courier New" panose="02070309020205020404" pitchFamily="49" charset="0"/>
                <a:cs typeface="Courier New" panose="02070309020205020404" pitchFamily="49" charset="0"/>
              </a:rPr>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88E40B-E250-971F-237C-987461CAF542}"/>
                  </a:ext>
                </a:extLst>
              </p:cNvPr>
              <p:cNvSpPr txBox="1"/>
              <p:nvPr/>
            </p:nvSpPr>
            <p:spPr>
              <a:xfrm>
                <a:off x="9577137" y="1731408"/>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EAX</a:t>
                </a:r>
              </a:p>
            </p:txBody>
          </p:sp>
        </mc:Choice>
        <mc:Fallback xmlns="">
          <p:sp>
            <p:nvSpPr>
              <p:cNvPr id="7" name="TextBox 6">
                <a:extLst>
                  <a:ext uri="{FF2B5EF4-FFF2-40B4-BE49-F238E27FC236}">
                    <a16:creationId xmlns:a16="http://schemas.microsoft.com/office/drawing/2014/main" id="{1A88E40B-E250-971F-237C-987461CAF542}"/>
                  </a:ext>
                </a:extLst>
              </p:cNvPr>
              <p:cNvSpPr txBox="1">
                <a:spLocks noRot="1" noChangeAspect="1" noMove="1" noResize="1" noEditPoints="1" noAdjustHandles="1" noChangeArrowheads="1" noChangeShapeType="1" noTextEdit="1"/>
              </p:cNvSpPr>
              <p:nvPr/>
            </p:nvSpPr>
            <p:spPr>
              <a:xfrm>
                <a:off x="9577137" y="1731408"/>
                <a:ext cx="3118585" cy="461665"/>
              </a:xfrm>
              <a:prstGeom prst="rect">
                <a:avLst/>
              </a:prstGeom>
              <a:blipFill>
                <a:blip r:embed="rId2"/>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9D0DD7-EA24-1014-C7B6-51EA9BA0F29F}"/>
                  </a:ext>
                </a:extLst>
              </p:cNvPr>
              <p:cNvSpPr txBox="1"/>
              <p:nvPr/>
            </p:nvSpPr>
            <p:spPr>
              <a:xfrm>
                <a:off x="9577136" y="2114815"/>
                <a:ext cx="3118585" cy="461665"/>
              </a:xfrm>
              <a:prstGeom prst="rect">
                <a:avLst/>
              </a:prstGeom>
              <a:noFill/>
            </p:spPr>
            <p:txBody>
              <a:bodyPr wrap="square" rtlCol="0">
                <a:spAutoFit/>
              </a:bodyPr>
              <a:lstStyle/>
              <a:p>
                <a:r>
                  <a:rPr lang="en-AU" sz="2400" dirty="0">
                    <a:solidFill>
                      <a:srgbClr val="7030A0"/>
                    </a:solidFill>
                  </a:rPr>
                  <a:t>ESI</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ESI</a:t>
                </a:r>
              </a:p>
            </p:txBody>
          </p:sp>
        </mc:Choice>
        <mc:Fallback xmlns="">
          <p:sp>
            <p:nvSpPr>
              <p:cNvPr id="8" name="TextBox 7">
                <a:extLst>
                  <a:ext uri="{FF2B5EF4-FFF2-40B4-BE49-F238E27FC236}">
                    <a16:creationId xmlns:a16="http://schemas.microsoft.com/office/drawing/2014/main" id="{159D0DD7-EA24-1014-C7B6-51EA9BA0F29F}"/>
                  </a:ext>
                </a:extLst>
              </p:cNvPr>
              <p:cNvSpPr txBox="1">
                <a:spLocks noRot="1" noChangeAspect="1" noMove="1" noResize="1" noEditPoints="1" noAdjustHandles="1" noChangeArrowheads="1" noChangeShapeType="1" noTextEdit="1"/>
              </p:cNvSpPr>
              <p:nvPr/>
            </p:nvSpPr>
            <p:spPr>
              <a:xfrm>
                <a:off x="9577136" y="2114815"/>
                <a:ext cx="3118585" cy="461665"/>
              </a:xfrm>
              <a:prstGeom prst="rect">
                <a:avLst/>
              </a:prstGeom>
              <a:blipFill>
                <a:blip r:embed="rId3"/>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649A37-8E17-955C-43D3-1F0C5A113B59}"/>
                  </a:ext>
                </a:extLst>
              </p:cNvPr>
              <p:cNvSpPr txBox="1"/>
              <p:nvPr/>
            </p:nvSpPr>
            <p:spPr>
              <a:xfrm>
                <a:off x="9577136" y="2800274"/>
                <a:ext cx="3118585" cy="461665"/>
              </a:xfrm>
              <a:prstGeom prst="rect">
                <a:avLst/>
              </a:prstGeom>
              <a:noFill/>
            </p:spPr>
            <p:txBody>
              <a:bodyPr wrap="square" rtlCol="0">
                <a:spAutoFit/>
              </a:bodyPr>
              <a:lstStyle/>
              <a:p>
                <a:r>
                  <a:rPr lang="en-AU" sz="2400" dirty="0">
                    <a:solidFill>
                      <a:srgbClr val="7030A0"/>
                    </a:solidFill>
                  </a:rPr>
                  <a:t>ESI</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1</a:t>
                </a:r>
              </a:p>
            </p:txBody>
          </p:sp>
        </mc:Choice>
        <mc:Fallback xmlns="">
          <p:sp>
            <p:nvSpPr>
              <p:cNvPr id="9" name="TextBox 8">
                <a:extLst>
                  <a:ext uri="{FF2B5EF4-FFF2-40B4-BE49-F238E27FC236}">
                    <a16:creationId xmlns:a16="http://schemas.microsoft.com/office/drawing/2014/main" id="{05649A37-8E17-955C-43D3-1F0C5A113B59}"/>
                  </a:ext>
                </a:extLst>
              </p:cNvPr>
              <p:cNvSpPr txBox="1">
                <a:spLocks noRot="1" noChangeAspect="1" noMove="1" noResize="1" noEditPoints="1" noAdjustHandles="1" noChangeArrowheads="1" noChangeShapeType="1" noTextEdit="1"/>
              </p:cNvSpPr>
              <p:nvPr/>
            </p:nvSpPr>
            <p:spPr>
              <a:xfrm>
                <a:off x="9577136" y="2800274"/>
                <a:ext cx="3118585" cy="461665"/>
              </a:xfrm>
              <a:prstGeom prst="rect">
                <a:avLst/>
              </a:prstGeom>
              <a:blipFill>
                <a:blip r:embed="rId4"/>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B5D6EF-D1EA-396C-5EBD-1F4F3CE6BD98}"/>
                  </a:ext>
                </a:extLst>
              </p:cNvPr>
              <p:cNvSpPr txBox="1"/>
              <p:nvPr/>
            </p:nvSpPr>
            <p:spPr>
              <a:xfrm>
                <a:off x="9577136" y="3225844"/>
                <a:ext cx="3118585" cy="461665"/>
              </a:xfrm>
              <a:prstGeom prst="rect">
                <a:avLst/>
              </a:prstGeom>
              <a:noFill/>
            </p:spPr>
            <p:txBody>
              <a:bodyPr wrap="square" rtlCol="0">
                <a:spAutoFit/>
              </a:bodyPr>
              <a:lstStyle/>
              <a:p>
                <a:r>
                  <a:rPr lang="en-AU" sz="2400" dirty="0">
                    <a:solidFill>
                      <a:srgbClr val="7030A0"/>
                    </a:solidFill>
                  </a:rPr>
                  <a:t>EAX</a:t>
                </a:r>
                <a:r>
                  <a:rPr lang="en-AU" sz="2400" dirty="0"/>
                  <a:t> </a:t>
                </a:r>
                <a:r>
                  <a:rPr lang="en-AU" sz="2400" dirty="0">
                    <a:sym typeface="Wingdings" panose="05000000000000000000" pitchFamily="2" charset="2"/>
                  </a:rPr>
                  <a:t> </a:t>
                </a:r>
                <a:r>
                  <a:rPr lang="en-AU" sz="2400" dirty="0">
                    <a:solidFill>
                      <a:srgbClr val="7030A0"/>
                    </a:solidFill>
                    <a:sym typeface="Wingdings" panose="05000000000000000000" pitchFamily="2" charset="2"/>
                  </a:rPr>
                  <a:t>EAX</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ESI</a:t>
                </a:r>
              </a:p>
            </p:txBody>
          </p:sp>
        </mc:Choice>
        <mc:Fallback xmlns="">
          <p:sp>
            <p:nvSpPr>
              <p:cNvPr id="10" name="TextBox 9">
                <a:extLst>
                  <a:ext uri="{FF2B5EF4-FFF2-40B4-BE49-F238E27FC236}">
                    <a16:creationId xmlns:a16="http://schemas.microsoft.com/office/drawing/2014/main" id="{3CB5D6EF-D1EA-396C-5EBD-1F4F3CE6BD98}"/>
                  </a:ext>
                </a:extLst>
              </p:cNvPr>
              <p:cNvSpPr txBox="1">
                <a:spLocks noRot="1" noChangeAspect="1" noMove="1" noResize="1" noEditPoints="1" noAdjustHandles="1" noChangeArrowheads="1" noChangeShapeType="1" noTextEdit="1"/>
              </p:cNvSpPr>
              <p:nvPr/>
            </p:nvSpPr>
            <p:spPr>
              <a:xfrm>
                <a:off x="9577136" y="3225844"/>
                <a:ext cx="3118585" cy="461665"/>
              </a:xfrm>
              <a:prstGeom prst="rect">
                <a:avLst/>
              </a:prstGeom>
              <a:blipFill>
                <a:blip r:embed="rId5"/>
                <a:stretch>
                  <a:fillRect l="-2930" t="-11842" b="-289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1EB4B6-8F3E-CFB5-97A5-492D5C261A3F}"/>
                  </a:ext>
                </a:extLst>
              </p:cNvPr>
              <p:cNvSpPr txBox="1"/>
              <p:nvPr/>
            </p:nvSpPr>
            <p:spPr>
              <a:xfrm>
                <a:off x="9577135" y="3586621"/>
                <a:ext cx="3118585" cy="461665"/>
              </a:xfrm>
              <a:prstGeom prst="rect">
                <a:avLst/>
              </a:prstGeom>
              <a:noFill/>
            </p:spPr>
            <p:txBody>
              <a:bodyPr wrap="square" rtlCol="0">
                <a:spAutoFit/>
              </a:bodyPr>
              <a:lstStyle/>
              <a:p>
                <a:r>
                  <a:rPr lang="en-AU" sz="2400" dirty="0">
                    <a:solidFill>
                      <a:srgbClr val="7030A0"/>
                    </a:solidFill>
                  </a:rPr>
                  <a:t>            </a:t>
                </a:r>
                <a:r>
                  <a:rPr lang="en-AU" sz="2400" dirty="0">
                    <a:sym typeface="Wingdings" panose="05000000000000000000" pitchFamily="2" charset="2"/>
                  </a:rPr>
                  <a:t> </a:t>
                </a:r>
                <a:r>
                  <a:rPr lang="en-AU" sz="2400" dirty="0">
                    <a:solidFill>
                      <a:srgbClr val="7030A0"/>
                    </a:solidFill>
                    <a:sym typeface="Wingdings" panose="05000000000000000000" pitchFamily="2" charset="2"/>
                  </a:rPr>
                  <a:t>ESI</a:t>
                </a:r>
                <a:r>
                  <a:rPr lang="en-AU" sz="2400" dirty="0">
                    <a:sym typeface="Wingdings" panose="05000000000000000000" pitchFamily="2" charset="2"/>
                  </a:rPr>
                  <a:t> </a:t>
                </a:r>
                <a14:m>
                  <m:oMath xmlns:m="http://schemas.openxmlformats.org/officeDocument/2006/math">
                    <m:r>
                      <a:rPr lang="en-AU" sz="2400" b="0" i="1" smtClean="0">
                        <a:latin typeface="Cambria Math" panose="02040503050406030204" pitchFamily="18" charset="0"/>
                        <a:sym typeface="Wingdings" panose="05000000000000000000" pitchFamily="2" charset="2"/>
                      </a:rPr>
                      <m:t>==</m:t>
                    </m:r>
                  </m:oMath>
                </a14:m>
                <a:r>
                  <a:rPr lang="en-AU" sz="2400" dirty="0"/>
                  <a:t> </a:t>
                </a:r>
                <a:r>
                  <a:rPr lang="en-AU" sz="2400" dirty="0">
                    <a:solidFill>
                      <a:srgbClr val="FF3399"/>
                    </a:solidFill>
                  </a:rPr>
                  <a:t>10</a:t>
                </a:r>
              </a:p>
            </p:txBody>
          </p:sp>
        </mc:Choice>
        <mc:Fallback xmlns="">
          <p:sp>
            <p:nvSpPr>
              <p:cNvPr id="11" name="TextBox 10">
                <a:extLst>
                  <a:ext uri="{FF2B5EF4-FFF2-40B4-BE49-F238E27FC236}">
                    <a16:creationId xmlns:a16="http://schemas.microsoft.com/office/drawing/2014/main" id="{0E1EB4B6-8F3E-CFB5-97A5-492D5C261A3F}"/>
                  </a:ext>
                </a:extLst>
              </p:cNvPr>
              <p:cNvSpPr txBox="1">
                <a:spLocks noRot="1" noChangeAspect="1" noMove="1" noResize="1" noEditPoints="1" noAdjustHandles="1" noChangeArrowheads="1" noChangeShapeType="1" noTextEdit="1"/>
              </p:cNvSpPr>
              <p:nvPr/>
            </p:nvSpPr>
            <p:spPr>
              <a:xfrm>
                <a:off x="9577135" y="3586621"/>
                <a:ext cx="3118585" cy="461665"/>
              </a:xfrm>
              <a:prstGeom prst="rect">
                <a:avLst/>
              </a:prstGeom>
              <a:blipFill>
                <a:blip r:embed="rId6"/>
                <a:stretch>
                  <a:fillRect t="-10526" b="-28947"/>
                </a:stretch>
              </a:blipFill>
            </p:spPr>
            <p:txBody>
              <a:bodyPr/>
              <a:lstStyle/>
              <a:p>
                <a:r>
                  <a:rPr lang="en-AU">
                    <a:noFill/>
                  </a:rPr>
                  <a:t> </a:t>
                </a:r>
              </a:p>
            </p:txBody>
          </p:sp>
        </mc:Fallback>
      </mc:AlternateContent>
    </p:spTree>
    <p:extLst>
      <p:ext uri="{BB962C8B-B14F-4D97-AF65-F5344CB8AC3E}">
        <p14:creationId xmlns:p14="http://schemas.microsoft.com/office/powerpoint/2010/main" val="3295093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175C-A606-95D6-758F-0DD238548117}"/>
              </a:ext>
            </a:extLst>
          </p:cNvPr>
          <p:cNvSpPr>
            <a:spLocks noGrp="1"/>
          </p:cNvSpPr>
          <p:nvPr>
            <p:ph type="title"/>
          </p:nvPr>
        </p:nvSpPr>
        <p:spPr/>
        <p:txBody>
          <a:bodyPr/>
          <a:lstStyle/>
          <a:p>
            <a:r>
              <a:rPr lang="en-AU" dirty="0"/>
              <a:t>Instructions</a:t>
            </a:r>
          </a:p>
        </p:txBody>
      </p:sp>
      <p:sp>
        <p:nvSpPr>
          <p:cNvPr id="4" name="Content Placeholder 3">
            <a:extLst>
              <a:ext uri="{FF2B5EF4-FFF2-40B4-BE49-F238E27FC236}">
                <a16:creationId xmlns:a16="http://schemas.microsoft.com/office/drawing/2014/main" id="{33BB6785-3CEE-6349-3BE7-92743BAE6B94}"/>
              </a:ext>
            </a:extLst>
          </p:cNvPr>
          <p:cNvSpPr>
            <a:spLocks noGrp="1"/>
          </p:cNvSpPr>
          <p:nvPr>
            <p:ph idx="1"/>
          </p:nvPr>
        </p:nvSpPr>
        <p:spPr/>
        <p:txBody>
          <a:bodyPr>
            <a:normAutofit/>
          </a:bodyPr>
          <a:lstStyle/>
          <a:p>
            <a:r>
              <a:rPr lang="en-AU" dirty="0"/>
              <a:t>MOV – moves between registers or to/from memory</a:t>
            </a:r>
          </a:p>
          <a:p>
            <a:r>
              <a:rPr lang="en-AU" dirty="0" err="1"/>
              <a:t>CMOVcc</a:t>
            </a:r>
            <a:r>
              <a:rPr lang="en-AU" dirty="0"/>
              <a:t> – Conditional move e.g. CMOVNZ  moves if the zero flag is not set</a:t>
            </a:r>
          </a:p>
          <a:p>
            <a:r>
              <a:rPr lang="en-AU" dirty="0"/>
              <a:t>PUSH/POP – move to/from [RSP] and change RSP</a:t>
            </a:r>
          </a:p>
          <a:p>
            <a:r>
              <a:rPr lang="en-AU" dirty="0"/>
              <a:t>ADD/SUB/ADC/SBC – Add/subtract without/with carry</a:t>
            </a:r>
          </a:p>
          <a:p>
            <a:r>
              <a:rPr lang="en-AU" dirty="0"/>
              <a:t>CMP – compare</a:t>
            </a:r>
          </a:p>
          <a:p>
            <a:r>
              <a:rPr lang="en-AU" dirty="0"/>
              <a:t>AND/OR/NOT/XOR – Bitwise ops</a:t>
            </a:r>
          </a:p>
          <a:p>
            <a:r>
              <a:rPr lang="en-AU" dirty="0"/>
              <a:t>JMP – unconditional jump</a:t>
            </a:r>
          </a:p>
          <a:p>
            <a:r>
              <a:rPr lang="en-AU" dirty="0" err="1"/>
              <a:t>Jcc</a:t>
            </a:r>
            <a:r>
              <a:rPr lang="en-AU" dirty="0"/>
              <a:t> – conditional jump</a:t>
            </a:r>
          </a:p>
          <a:p>
            <a:r>
              <a:rPr lang="en-AU" dirty="0"/>
              <a:t>CALL/RET – Call subroutine/Return</a:t>
            </a:r>
          </a:p>
        </p:txBody>
      </p:sp>
      <p:sp>
        <p:nvSpPr>
          <p:cNvPr id="3" name="Footer Placeholder 2">
            <a:extLst>
              <a:ext uri="{FF2B5EF4-FFF2-40B4-BE49-F238E27FC236}">
                <a16:creationId xmlns:a16="http://schemas.microsoft.com/office/drawing/2014/main" id="{36FF11F9-CB66-E1B8-0699-BC5FB9CF7917}"/>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C7395368-4488-53A4-DE27-0A006B33C38D}"/>
              </a:ext>
            </a:extLst>
          </p:cNvPr>
          <p:cNvSpPr>
            <a:spLocks noGrp="1"/>
          </p:cNvSpPr>
          <p:nvPr>
            <p:ph type="sldNum" sz="quarter" idx="12"/>
          </p:nvPr>
        </p:nvSpPr>
        <p:spPr/>
        <p:txBody>
          <a:bodyPr/>
          <a:lstStyle/>
          <a:p>
            <a:fld id="{C714EB55-CF6F-4C0C-B992-04610649AA02}" type="slidenum">
              <a:rPr lang="en-AU" smtClean="0"/>
              <a:t>26</a:t>
            </a:fld>
            <a:endParaRPr lang="en-AU"/>
          </a:p>
        </p:txBody>
      </p:sp>
    </p:spTree>
    <p:extLst>
      <p:ext uri="{BB962C8B-B14F-4D97-AF65-F5344CB8AC3E}">
        <p14:creationId xmlns:p14="http://schemas.microsoft.com/office/powerpoint/2010/main" val="1303902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FF1C-A17B-0EDA-99FC-7100D71E2A27}"/>
              </a:ext>
            </a:extLst>
          </p:cNvPr>
          <p:cNvSpPr>
            <a:spLocks noGrp="1"/>
          </p:cNvSpPr>
          <p:nvPr>
            <p:ph type="title"/>
          </p:nvPr>
        </p:nvSpPr>
        <p:spPr/>
        <p:txBody>
          <a:bodyPr/>
          <a:lstStyle/>
          <a:p>
            <a:r>
              <a:rPr lang="en-AU" dirty="0"/>
              <a:t>Memory</a:t>
            </a:r>
          </a:p>
        </p:txBody>
      </p:sp>
      <p:sp>
        <p:nvSpPr>
          <p:cNvPr id="3" name="Content Placeholder 2">
            <a:extLst>
              <a:ext uri="{FF2B5EF4-FFF2-40B4-BE49-F238E27FC236}">
                <a16:creationId xmlns:a16="http://schemas.microsoft.com/office/drawing/2014/main" id="{D36CFF89-6352-F6BA-4D79-3A0644F4B71B}"/>
              </a:ext>
            </a:extLst>
          </p:cNvPr>
          <p:cNvSpPr>
            <a:spLocks noGrp="1"/>
          </p:cNvSpPr>
          <p:nvPr>
            <p:ph idx="1"/>
          </p:nvPr>
        </p:nvSpPr>
        <p:spPr/>
        <p:txBody>
          <a:bodyPr>
            <a:normAutofit/>
          </a:bodyPr>
          <a:lstStyle/>
          <a:p>
            <a:r>
              <a:rPr lang="en-AU" dirty="0"/>
              <a:t>Linear address space </a:t>
            </a:r>
          </a:p>
          <a:p>
            <a:pPr lvl="1"/>
            <a:r>
              <a:rPr lang="en-AU" dirty="0"/>
              <a:t>For our purposes 0 – 2</a:t>
            </a:r>
            <a:r>
              <a:rPr lang="en-AU" baseline="30000" dirty="0"/>
              <a:t>47</a:t>
            </a:r>
            <a:r>
              <a:rPr lang="en-AU" dirty="0"/>
              <a:t>-1</a:t>
            </a:r>
          </a:p>
          <a:p>
            <a:pPr lvl="1"/>
            <a:r>
              <a:rPr lang="en-AU" dirty="0"/>
              <a:t>OS decides which addresses are valid</a:t>
            </a:r>
          </a:p>
          <a:p>
            <a:r>
              <a:rPr lang="en-AU" dirty="0"/>
              <a:t>Addressing components:</a:t>
            </a:r>
          </a:p>
          <a:p>
            <a:pPr lvl="1"/>
            <a:r>
              <a:rPr lang="en-AU" dirty="0">
                <a:solidFill>
                  <a:srgbClr val="7030A0"/>
                </a:solidFill>
              </a:rPr>
              <a:t>Displacement</a:t>
            </a:r>
            <a:r>
              <a:rPr lang="en-AU" dirty="0"/>
              <a:t>: 8, 16,  or 32 bit constant</a:t>
            </a:r>
          </a:p>
          <a:p>
            <a:pPr lvl="1"/>
            <a:r>
              <a:rPr lang="en-AU" dirty="0">
                <a:solidFill>
                  <a:srgbClr val="00B050"/>
                </a:solidFill>
              </a:rPr>
              <a:t>Base</a:t>
            </a:r>
            <a:r>
              <a:rPr lang="en-AU" dirty="0"/>
              <a:t>: register or 0</a:t>
            </a:r>
          </a:p>
          <a:p>
            <a:pPr lvl="1"/>
            <a:r>
              <a:rPr lang="en-AU" dirty="0">
                <a:solidFill>
                  <a:srgbClr val="FF0000"/>
                </a:solidFill>
              </a:rPr>
              <a:t>Index</a:t>
            </a:r>
            <a:r>
              <a:rPr lang="en-AU" dirty="0"/>
              <a:t>:  register or 0</a:t>
            </a:r>
          </a:p>
          <a:p>
            <a:pPr lvl="1"/>
            <a:r>
              <a:rPr lang="en-AU" dirty="0">
                <a:solidFill>
                  <a:srgbClr val="0070C0"/>
                </a:solidFill>
              </a:rPr>
              <a:t>Scale</a:t>
            </a:r>
            <a:r>
              <a:rPr lang="en-AU" dirty="0"/>
              <a:t>: 1, 2, 4, or 8</a:t>
            </a:r>
          </a:p>
          <a:p>
            <a:r>
              <a:rPr lang="en-AU" dirty="0"/>
              <a:t>address = </a:t>
            </a:r>
            <a:r>
              <a:rPr lang="en-AU" dirty="0" err="1">
                <a:solidFill>
                  <a:srgbClr val="7030A0"/>
                </a:solidFill>
              </a:rPr>
              <a:t>disp</a:t>
            </a:r>
            <a:r>
              <a:rPr lang="en-AU" dirty="0"/>
              <a:t> + </a:t>
            </a:r>
            <a:r>
              <a:rPr lang="en-AU" dirty="0">
                <a:solidFill>
                  <a:srgbClr val="00B050"/>
                </a:solidFill>
              </a:rPr>
              <a:t>base</a:t>
            </a:r>
            <a:r>
              <a:rPr lang="en-AU" dirty="0"/>
              <a:t> + </a:t>
            </a:r>
            <a:r>
              <a:rPr lang="en-AU" dirty="0">
                <a:solidFill>
                  <a:srgbClr val="0070C0"/>
                </a:solidFill>
              </a:rPr>
              <a:t>scale</a:t>
            </a:r>
            <a:r>
              <a:rPr lang="en-AU" dirty="0"/>
              <a:t>*</a:t>
            </a:r>
            <a:r>
              <a:rPr lang="en-AU" dirty="0">
                <a:solidFill>
                  <a:srgbClr val="FF0000"/>
                </a:solidFill>
              </a:rPr>
              <a:t>index</a:t>
            </a:r>
          </a:p>
          <a:p>
            <a:r>
              <a:rPr lang="en-AU" dirty="0"/>
              <a:t>LEA – load effective address</a:t>
            </a:r>
          </a:p>
          <a:p>
            <a:r>
              <a:rPr lang="en-AU" dirty="0"/>
              <a:t>Byte order: Little endian</a:t>
            </a:r>
          </a:p>
        </p:txBody>
      </p:sp>
      <p:sp>
        <p:nvSpPr>
          <p:cNvPr id="4" name="TextBox 3">
            <a:extLst>
              <a:ext uri="{FF2B5EF4-FFF2-40B4-BE49-F238E27FC236}">
                <a16:creationId xmlns:a16="http://schemas.microsoft.com/office/drawing/2014/main" id="{477C28CE-51A5-D47E-EA6E-ECACE68C365D}"/>
              </a:ext>
            </a:extLst>
          </p:cNvPr>
          <p:cNvSpPr txBox="1"/>
          <p:nvPr/>
        </p:nvSpPr>
        <p:spPr>
          <a:xfrm>
            <a:off x="6722760" y="1068917"/>
            <a:ext cx="5373993" cy="1200329"/>
          </a:xfrm>
          <a:prstGeom prst="rect">
            <a:avLst/>
          </a:prstGeom>
          <a:noFill/>
        </p:spPr>
        <p:txBody>
          <a:bodyPr wrap="square" rtlCol="0">
            <a:spAutoFit/>
          </a:bodyPr>
          <a:lstStyle/>
          <a:p>
            <a:r>
              <a:rPr lang="en-AU" sz="2400" dirty="0"/>
              <a:t>Example: MOV R8W, </a:t>
            </a:r>
            <a:r>
              <a:rPr lang="en-AU" sz="2400" dirty="0">
                <a:solidFill>
                  <a:srgbClr val="7030A0"/>
                </a:solidFill>
              </a:rPr>
              <a:t>1234</a:t>
            </a:r>
            <a:r>
              <a:rPr lang="en-AU" sz="2400" dirty="0"/>
              <a:t>[</a:t>
            </a:r>
            <a:r>
              <a:rPr lang="en-AU" sz="2400" dirty="0">
                <a:solidFill>
                  <a:srgbClr val="0070C0"/>
                </a:solidFill>
              </a:rPr>
              <a:t>8</a:t>
            </a:r>
            <a:r>
              <a:rPr lang="en-AU" sz="2400" dirty="0"/>
              <a:t>*</a:t>
            </a:r>
            <a:r>
              <a:rPr lang="en-AU" sz="2400" dirty="0">
                <a:solidFill>
                  <a:srgbClr val="FF0000"/>
                </a:solidFill>
              </a:rPr>
              <a:t>RAX</a:t>
            </a:r>
            <a:r>
              <a:rPr lang="en-AU" sz="2400" dirty="0"/>
              <a:t>+</a:t>
            </a:r>
            <a:r>
              <a:rPr lang="en-AU" sz="2400" dirty="0">
                <a:solidFill>
                  <a:srgbClr val="00B050"/>
                </a:solidFill>
              </a:rPr>
              <a:t>RCX</a:t>
            </a:r>
            <a:r>
              <a:rPr lang="en-AU" sz="2400" dirty="0"/>
              <a:t>]</a:t>
            </a:r>
          </a:p>
          <a:p>
            <a:r>
              <a:rPr lang="en-AU" sz="2400" dirty="0"/>
              <a:t>Moves word at address </a:t>
            </a:r>
            <a:r>
              <a:rPr lang="en-AU" sz="2400" dirty="0">
                <a:solidFill>
                  <a:srgbClr val="0070C0"/>
                </a:solidFill>
              </a:rPr>
              <a:t>8</a:t>
            </a:r>
            <a:r>
              <a:rPr lang="en-AU" sz="2400" dirty="0"/>
              <a:t>*</a:t>
            </a:r>
            <a:r>
              <a:rPr lang="en-AU" sz="2400" dirty="0">
                <a:solidFill>
                  <a:srgbClr val="FF0000"/>
                </a:solidFill>
              </a:rPr>
              <a:t>RAX</a:t>
            </a:r>
            <a:r>
              <a:rPr lang="en-AU" sz="2400" dirty="0"/>
              <a:t>+</a:t>
            </a:r>
            <a:r>
              <a:rPr lang="en-AU" sz="2400" dirty="0">
                <a:solidFill>
                  <a:srgbClr val="0070C0"/>
                </a:solidFill>
              </a:rPr>
              <a:t>RCX</a:t>
            </a:r>
            <a:r>
              <a:rPr lang="en-AU" sz="2400" dirty="0"/>
              <a:t>+</a:t>
            </a:r>
            <a:r>
              <a:rPr lang="en-AU" sz="2400" dirty="0">
                <a:solidFill>
                  <a:srgbClr val="7030A0"/>
                </a:solidFill>
              </a:rPr>
              <a:t>1234</a:t>
            </a:r>
            <a:r>
              <a:rPr lang="en-AU" sz="2400" dirty="0"/>
              <a:t> to R8W</a:t>
            </a:r>
          </a:p>
        </p:txBody>
      </p:sp>
      <p:sp>
        <p:nvSpPr>
          <p:cNvPr id="5" name="Footer Placeholder 4">
            <a:extLst>
              <a:ext uri="{FF2B5EF4-FFF2-40B4-BE49-F238E27FC236}">
                <a16:creationId xmlns:a16="http://schemas.microsoft.com/office/drawing/2014/main" id="{2A165350-0F78-7C3A-11A3-DEFAF725A05D}"/>
              </a:ext>
            </a:extLst>
          </p:cNvPr>
          <p:cNvSpPr>
            <a:spLocks noGrp="1"/>
          </p:cNvSpPr>
          <p:nvPr>
            <p:ph type="ftr" sz="quarter" idx="11"/>
          </p:nvPr>
        </p:nvSpPr>
        <p:spPr/>
        <p:txBody>
          <a:bodyPr/>
          <a:lstStyle/>
          <a:p>
            <a:r>
              <a:rPr lang="en-AU"/>
              <a:t>MAD - Lecture 1 - Introduction </a:t>
            </a:r>
          </a:p>
        </p:txBody>
      </p:sp>
      <p:sp>
        <p:nvSpPr>
          <p:cNvPr id="6" name="Slide Number Placeholder 5">
            <a:extLst>
              <a:ext uri="{FF2B5EF4-FFF2-40B4-BE49-F238E27FC236}">
                <a16:creationId xmlns:a16="http://schemas.microsoft.com/office/drawing/2014/main" id="{C52B4AF3-39D1-362C-174E-CC7F23E1F52F}"/>
              </a:ext>
            </a:extLst>
          </p:cNvPr>
          <p:cNvSpPr>
            <a:spLocks noGrp="1"/>
          </p:cNvSpPr>
          <p:nvPr>
            <p:ph type="sldNum" sz="quarter" idx="12"/>
          </p:nvPr>
        </p:nvSpPr>
        <p:spPr/>
        <p:txBody>
          <a:bodyPr/>
          <a:lstStyle/>
          <a:p>
            <a:fld id="{C714EB55-CF6F-4C0C-B992-04610649AA02}" type="slidenum">
              <a:rPr lang="en-AU" smtClean="0"/>
              <a:t>27</a:t>
            </a:fld>
            <a:endParaRPr lang="en-AU"/>
          </a:p>
        </p:txBody>
      </p:sp>
    </p:spTree>
    <p:extLst>
      <p:ext uri="{BB962C8B-B14F-4D97-AF65-F5344CB8AC3E}">
        <p14:creationId xmlns:p14="http://schemas.microsoft.com/office/powerpoint/2010/main" val="246085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C67F-9A62-D338-87ED-49ADD3760B3E}"/>
              </a:ext>
            </a:extLst>
          </p:cNvPr>
          <p:cNvSpPr>
            <a:spLocks noGrp="1"/>
          </p:cNvSpPr>
          <p:nvPr>
            <p:ph type="title"/>
          </p:nvPr>
        </p:nvSpPr>
        <p:spPr/>
        <p:txBody>
          <a:bodyPr/>
          <a:lstStyle/>
          <a:p>
            <a:r>
              <a:rPr lang="en-AU" dirty="0"/>
              <a:t>Execution stack</a:t>
            </a:r>
          </a:p>
        </p:txBody>
      </p:sp>
      <p:sp>
        <p:nvSpPr>
          <p:cNvPr id="3" name="Content Placeholder 2">
            <a:extLst>
              <a:ext uri="{FF2B5EF4-FFF2-40B4-BE49-F238E27FC236}">
                <a16:creationId xmlns:a16="http://schemas.microsoft.com/office/drawing/2014/main" id="{25189C7E-151E-676B-59E6-A0FFF0FA9073}"/>
              </a:ext>
            </a:extLst>
          </p:cNvPr>
          <p:cNvSpPr>
            <a:spLocks noGrp="1"/>
          </p:cNvSpPr>
          <p:nvPr>
            <p:ph sz="quarter" idx="4294967295"/>
          </p:nvPr>
        </p:nvSpPr>
        <p:spPr>
          <a:xfrm>
            <a:off x="571500" y="1049137"/>
            <a:ext cx="11049000" cy="5345112"/>
          </a:xfrm>
        </p:spPr>
        <p:txBody>
          <a:bodyPr>
            <a:normAutofit/>
          </a:bodyPr>
          <a:lstStyle/>
          <a:p>
            <a:r>
              <a:rPr lang="en-AU" dirty="0"/>
              <a:t>RSP points to the top of the stack</a:t>
            </a:r>
          </a:p>
          <a:p>
            <a:pPr lvl="1"/>
            <a:r>
              <a:rPr lang="en-AU" dirty="0"/>
              <a:t>Grows downward – push decreases RSP</a:t>
            </a:r>
          </a:p>
          <a:p>
            <a:r>
              <a:rPr lang="en-AU" dirty="0"/>
              <a:t>CALL – Pushes RIP to the stack and sets RIP to the new location</a:t>
            </a:r>
          </a:p>
          <a:p>
            <a:r>
              <a:rPr lang="en-AU" dirty="0"/>
              <a:t>RET – Pops RIP from the stack</a:t>
            </a:r>
          </a:p>
          <a:p>
            <a:endParaRPr lang="en-AU" dirty="0"/>
          </a:p>
          <a:p>
            <a:r>
              <a:rPr lang="en-AU" dirty="0"/>
              <a:t>Calling convention:</a:t>
            </a:r>
          </a:p>
          <a:p>
            <a:pPr lvl="1"/>
            <a:r>
              <a:rPr lang="en-AU" dirty="0"/>
              <a:t>Arguments: RDI, RSI, RDX, RCX, R8, R9</a:t>
            </a:r>
          </a:p>
          <a:p>
            <a:pPr lvl="1"/>
            <a:r>
              <a:rPr lang="en-AU" dirty="0"/>
              <a:t>Return value: RAX</a:t>
            </a:r>
          </a:p>
          <a:p>
            <a:pPr lvl="1"/>
            <a:r>
              <a:rPr lang="en-AU" dirty="0"/>
              <a:t>Scratch: R10, R11</a:t>
            </a:r>
          </a:p>
        </p:txBody>
      </p:sp>
      <p:sp>
        <p:nvSpPr>
          <p:cNvPr id="4" name="TextBox 3">
            <a:extLst>
              <a:ext uri="{FF2B5EF4-FFF2-40B4-BE49-F238E27FC236}">
                <a16:creationId xmlns:a16="http://schemas.microsoft.com/office/drawing/2014/main" id="{0818AEFC-A9DF-28A6-F2B2-6E12C77E42B4}"/>
              </a:ext>
            </a:extLst>
          </p:cNvPr>
          <p:cNvSpPr txBox="1"/>
          <p:nvPr/>
        </p:nvSpPr>
        <p:spPr>
          <a:xfrm>
            <a:off x="7411453" y="3163968"/>
            <a:ext cx="4940969" cy="3046988"/>
          </a:xfrm>
          <a:prstGeom prst="rect">
            <a:avLst/>
          </a:prstGeom>
          <a:noFill/>
        </p:spPr>
        <p:txBody>
          <a:bodyPr wrap="square" rtlCol="0">
            <a:spAutoFit/>
          </a:bodyPr>
          <a:lstStyle/>
          <a:p>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solidFill>
                  <a:srgbClr val="FF3399"/>
                </a:solidFill>
                <a:latin typeface="Courier New" panose="02070309020205020404" pitchFamily="49" charset="0"/>
                <a:cs typeface="Courier New" panose="02070309020205020404" pitchFamily="49" charset="0"/>
              </a:rPr>
              <a:t>, EAX</a:t>
            </a:r>
          </a:p>
          <a:p>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XOR</a:t>
            </a:r>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r>
              <a:rPr lang="en-AU" sz="2400" b="1" dirty="0">
                <a:solidFill>
                  <a:srgbClr val="FF3399"/>
                </a:solidFill>
                <a:latin typeface="Courier New" panose="02070309020205020404" pitchFamily="49" charset="0"/>
                <a:cs typeface="Courier New" panose="02070309020205020404" pitchFamily="49" charset="0"/>
              </a:rPr>
              <a:t>, ESI</a:t>
            </a:r>
          </a:p>
          <a:p>
            <a:r>
              <a:rPr lang="en-AU" sz="2400" b="1" dirty="0">
                <a:solidFill>
                  <a:srgbClr val="00B050"/>
                </a:solidFill>
                <a:latin typeface="Courier New" panose="02070309020205020404" pitchFamily="49" charset="0"/>
                <a:cs typeface="Courier New" panose="02070309020205020404" pitchFamily="49" charset="0"/>
              </a:rPr>
              <a:t>Label:</a:t>
            </a:r>
          </a:p>
          <a:p>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INC</a:t>
            </a:r>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p>
          <a:p>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ADD</a:t>
            </a:r>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EAX</a:t>
            </a:r>
            <a:r>
              <a:rPr lang="en-AU" sz="2400" b="1" dirty="0">
                <a:solidFill>
                  <a:srgbClr val="FF3399"/>
                </a:solidFill>
                <a:latin typeface="Courier New" panose="02070309020205020404" pitchFamily="49" charset="0"/>
                <a:cs typeface="Courier New" panose="02070309020205020404" pitchFamily="49" charset="0"/>
              </a:rPr>
              <a:t>, ESI</a:t>
            </a:r>
          </a:p>
          <a:p>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CMP</a:t>
            </a:r>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7030A0"/>
                </a:solidFill>
                <a:latin typeface="Courier New" panose="02070309020205020404" pitchFamily="49" charset="0"/>
                <a:cs typeface="Courier New" panose="02070309020205020404" pitchFamily="49" charset="0"/>
              </a:rPr>
              <a:t>ESI</a:t>
            </a:r>
            <a:r>
              <a:rPr lang="en-AU" sz="2400" b="1" dirty="0">
                <a:solidFill>
                  <a:srgbClr val="FF3399"/>
                </a:solidFill>
                <a:latin typeface="Courier New" panose="02070309020205020404" pitchFamily="49" charset="0"/>
                <a:cs typeface="Courier New" panose="02070309020205020404" pitchFamily="49" charset="0"/>
              </a:rPr>
              <a:t>, EDI</a:t>
            </a:r>
          </a:p>
          <a:p>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JNE</a:t>
            </a:r>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00B050"/>
                </a:solidFill>
                <a:latin typeface="Courier New" panose="02070309020205020404" pitchFamily="49" charset="0"/>
                <a:cs typeface="Courier New" panose="02070309020205020404" pitchFamily="49" charset="0"/>
              </a:rPr>
              <a:t>Label</a:t>
            </a:r>
          </a:p>
          <a:p>
            <a:r>
              <a:rPr lang="en-AU" sz="2400" b="1" dirty="0">
                <a:solidFill>
                  <a:srgbClr val="FF3399"/>
                </a:solidFill>
                <a:latin typeface="Courier New" panose="02070309020205020404" pitchFamily="49" charset="0"/>
                <a:cs typeface="Courier New" panose="02070309020205020404" pitchFamily="49" charset="0"/>
              </a:rPr>
              <a:t>   </a:t>
            </a:r>
            <a:r>
              <a:rPr lang="en-AU" sz="2400" b="1" dirty="0">
                <a:solidFill>
                  <a:srgbClr val="0070C0"/>
                </a:solidFill>
                <a:latin typeface="Courier New" panose="02070309020205020404" pitchFamily="49" charset="0"/>
                <a:cs typeface="Courier New" panose="02070309020205020404" pitchFamily="49" charset="0"/>
              </a:rPr>
              <a:t>RET</a:t>
            </a:r>
            <a:r>
              <a:rPr lang="en-AU" sz="2400" b="1" dirty="0">
                <a:solidFill>
                  <a:srgbClr val="FF3399"/>
                </a:solidFill>
                <a:latin typeface="Courier New" panose="02070309020205020404" pitchFamily="49" charset="0"/>
                <a:cs typeface="Courier New" panose="02070309020205020404" pitchFamily="49" charset="0"/>
              </a:rPr>
              <a:t>  </a:t>
            </a:r>
          </a:p>
        </p:txBody>
      </p:sp>
      <p:sp>
        <p:nvSpPr>
          <p:cNvPr id="5" name="Footer Placeholder 4">
            <a:extLst>
              <a:ext uri="{FF2B5EF4-FFF2-40B4-BE49-F238E27FC236}">
                <a16:creationId xmlns:a16="http://schemas.microsoft.com/office/drawing/2014/main" id="{FBCF0CDC-75B1-7F37-8F65-87F279307CDD}"/>
              </a:ext>
            </a:extLst>
          </p:cNvPr>
          <p:cNvSpPr>
            <a:spLocks noGrp="1"/>
          </p:cNvSpPr>
          <p:nvPr>
            <p:ph type="ftr" sz="quarter" idx="11"/>
          </p:nvPr>
        </p:nvSpPr>
        <p:spPr/>
        <p:txBody>
          <a:bodyPr/>
          <a:lstStyle/>
          <a:p>
            <a:r>
              <a:rPr lang="en-AU"/>
              <a:t>MAD - Lecture 1 - Introduction </a:t>
            </a:r>
          </a:p>
        </p:txBody>
      </p:sp>
      <p:sp>
        <p:nvSpPr>
          <p:cNvPr id="6" name="Slide Number Placeholder 5">
            <a:extLst>
              <a:ext uri="{FF2B5EF4-FFF2-40B4-BE49-F238E27FC236}">
                <a16:creationId xmlns:a16="http://schemas.microsoft.com/office/drawing/2014/main" id="{85ABD8B8-D90B-F523-1D86-585872E19EB9}"/>
              </a:ext>
            </a:extLst>
          </p:cNvPr>
          <p:cNvSpPr>
            <a:spLocks noGrp="1"/>
          </p:cNvSpPr>
          <p:nvPr>
            <p:ph type="sldNum" sz="quarter" idx="12"/>
          </p:nvPr>
        </p:nvSpPr>
        <p:spPr/>
        <p:txBody>
          <a:bodyPr/>
          <a:lstStyle/>
          <a:p>
            <a:fld id="{C714EB55-CF6F-4C0C-B992-04610649AA02}" type="slidenum">
              <a:rPr lang="en-AU" smtClean="0"/>
              <a:t>28</a:t>
            </a:fld>
            <a:endParaRPr lang="en-AU"/>
          </a:p>
        </p:txBody>
      </p:sp>
    </p:spTree>
    <p:extLst>
      <p:ext uri="{BB962C8B-B14F-4D97-AF65-F5344CB8AC3E}">
        <p14:creationId xmlns:p14="http://schemas.microsoft.com/office/powerpoint/2010/main" val="227296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821AE-A643-FCA6-17ED-9832BC74DEE5}"/>
              </a:ext>
            </a:extLst>
          </p:cNvPr>
          <p:cNvSpPr>
            <a:spLocks noGrp="1"/>
          </p:cNvSpPr>
          <p:nvPr>
            <p:ph type="title"/>
          </p:nvPr>
        </p:nvSpPr>
        <p:spPr/>
        <p:txBody>
          <a:bodyPr/>
          <a:lstStyle/>
          <a:p>
            <a:r>
              <a:rPr lang="en-AU" dirty="0"/>
              <a:t>Inline Assembly</a:t>
            </a:r>
          </a:p>
        </p:txBody>
      </p:sp>
      <p:sp>
        <p:nvSpPr>
          <p:cNvPr id="6" name="Content Placeholder 5">
            <a:extLst>
              <a:ext uri="{FF2B5EF4-FFF2-40B4-BE49-F238E27FC236}">
                <a16:creationId xmlns:a16="http://schemas.microsoft.com/office/drawing/2014/main" id="{3412CF60-0B43-FA65-12CD-DFB34EB0608F}"/>
              </a:ext>
            </a:extLst>
          </p:cNvPr>
          <p:cNvSpPr>
            <a:spLocks noGrp="1"/>
          </p:cNvSpPr>
          <p:nvPr>
            <p:ph idx="1"/>
          </p:nvPr>
        </p:nvSpPr>
        <p:spPr>
          <a:xfrm>
            <a:off x="0" y="992144"/>
            <a:ext cx="5062888" cy="5500729"/>
          </a:xfrm>
        </p:spPr>
        <p:txBody>
          <a:bodyPr>
            <a:normAutofit/>
          </a:bodyPr>
          <a:lstStyle/>
          <a:p>
            <a:r>
              <a:rPr lang="en-AU" b="1" dirty="0"/>
              <a:t>Template</a:t>
            </a:r>
            <a:r>
              <a:rPr lang="en-AU" dirty="0"/>
              <a:t>: Assembly code</a:t>
            </a:r>
          </a:p>
          <a:p>
            <a:r>
              <a:rPr lang="en-AU" b="1" dirty="0"/>
              <a:t>Outputs</a:t>
            </a:r>
            <a:r>
              <a:rPr lang="en-AU" dirty="0"/>
              <a:t> and </a:t>
            </a:r>
            <a:r>
              <a:rPr lang="en-AU" b="1" dirty="0"/>
              <a:t>inputs</a:t>
            </a:r>
            <a:r>
              <a:rPr lang="en-AU" dirty="0"/>
              <a:t>: map to program variables</a:t>
            </a:r>
          </a:p>
          <a:p>
            <a:r>
              <a:rPr lang="en-AU" b="1" dirty="0"/>
              <a:t>Clobber</a:t>
            </a:r>
            <a:r>
              <a:rPr lang="en-AU" dirty="0"/>
              <a:t>: locations (registers or memory) that are changed by the code</a:t>
            </a:r>
          </a:p>
          <a:p>
            <a:r>
              <a:rPr lang="en-AU" b="1" dirty="0"/>
              <a:t>volatile</a:t>
            </a:r>
            <a:r>
              <a:rPr lang="en-AU" dirty="0"/>
              <a:t>: indicates that there are side effects</a:t>
            </a:r>
          </a:p>
          <a:p>
            <a:endParaRPr lang="en-AU" dirty="0"/>
          </a:p>
        </p:txBody>
      </p:sp>
      <p:sp>
        <p:nvSpPr>
          <p:cNvPr id="3" name="Footer Placeholder 2">
            <a:extLst>
              <a:ext uri="{FF2B5EF4-FFF2-40B4-BE49-F238E27FC236}">
                <a16:creationId xmlns:a16="http://schemas.microsoft.com/office/drawing/2014/main" id="{BA99D406-72F9-D8B5-C99A-68E096BFF4D4}"/>
              </a:ext>
            </a:extLst>
          </p:cNvPr>
          <p:cNvSpPr>
            <a:spLocks noGrp="1"/>
          </p:cNvSpPr>
          <p:nvPr>
            <p:ph type="ftr" sz="quarter" idx="11"/>
          </p:nvPr>
        </p:nvSpPr>
        <p:spPr/>
        <p:txBody>
          <a:bodyPr/>
          <a:lstStyle/>
          <a:p>
            <a:r>
              <a:rPr lang="en-AU"/>
              <a:t>MAD - Lecture 1 - Introduction </a:t>
            </a:r>
          </a:p>
        </p:txBody>
      </p:sp>
      <p:sp>
        <p:nvSpPr>
          <p:cNvPr id="4" name="Slide Number Placeholder 3">
            <a:extLst>
              <a:ext uri="{FF2B5EF4-FFF2-40B4-BE49-F238E27FC236}">
                <a16:creationId xmlns:a16="http://schemas.microsoft.com/office/drawing/2014/main" id="{D0BEA055-57E8-6250-4DF5-79844611003E}"/>
              </a:ext>
            </a:extLst>
          </p:cNvPr>
          <p:cNvSpPr>
            <a:spLocks noGrp="1"/>
          </p:cNvSpPr>
          <p:nvPr>
            <p:ph type="sldNum" sz="quarter" idx="12"/>
          </p:nvPr>
        </p:nvSpPr>
        <p:spPr/>
        <p:txBody>
          <a:bodyPr/>
          <a:lstStyle/>
          <a:p>
            <a:fld id="{C714EB55-CF6F-4C0C-B992-04610649AA02}" type="slidenum">
              <a:rPr lang="en-AU" smtClean="0"/>
              <a:t>29</a:t>
            </a:fld>
            <a:endParaRPr lang="en-AU"/>
          </a:p>
        </p:txBody>
      </p:sp>
      <p:sp>
        <p:nvSpPr>
          <p:cNvPr id="7" name="TextBox 6">
            <a:extLst>
              <a:ext uri="{FF2B5EF4-FFF2-40B4-BE49-F238E27FC236}">
                <a16:creationId xmlns:a16="http://schemas.microsoft.com/office/drawing/2014/main" id="{FD880AE9-588A-27FF-0D8A-2932DFB9212A}"/>
              </a:ext>
            </a:extLst>
          </p:cNvPr>
          <p:cNvSpPr txBox="1"/>
          <p:nvPr/>
        </p:nvSpPr>
        <p:spPr>
          <a:xfrm>
            <a:off x="5062888" y="874222"/>
            <a:ext cx="6689557" cy="830997"/>
          </a:xfrm>
          <a:prstGeom prst="rect">
            <a:avLst/>
          </a:prstGeom>
          <a:noFill/>
        </p:spPr>
        <p:txBody>
          <a:bodyPr wrap="square" rtlCol="0">
            <a:spAutoFit/>
          </a:bodyPr>
          <a:lstStyle/>
          <a:p>
            <a:r>
              <a:rPr lang="en-AU" sz="2400" b="1" dirty="0" err="1">
                <a:solidFill>
                  <a:srgbClr val="7030A0"/>
                </a:solidFill>
                <a:latin typeface="Courier New" panose="02070309020205020404" pitchFamily="49" charset="0"/>
                <a:cs typeface="Courier New" panose="02070309020205020404" pitchFamily="49" charset="0"/>
              </a:rPr>
              <a:t>asm</a:t>
            </a:r>
            <a:r>
              <a:rPr lang="en-AU" sz="2400" dirty="0">
                <a:solidFill>
                  <a:srgbClr val="7030A0"/>
                </a:solidFill>
                <a:latin typeface="Courier New" panose="02070309020205020404" pitchFamily="49" charset="0"/>
                <a:cs typeface="Courier New" panose="02070309020205020404" pitchFamily="49" charset="0"/>
              </a:rPr>
              <a:t> [volatile] (</a:t>
            </a:r>
            <a:r>
              <a:rPr lang="en-AU" sz="2400" i="1" dirty="0">
                <a:solidFill>
                  <a:srgbClr val="7030A0"/>
                </a:solidFill>
                <a:cs typeface="Courier New" panose="02070309020205020404" pitchFamily="49" charset="0"/>
              </a:rPr>
              <a:t>template</a:t>
            </a:r>
            <a:r>
              <a:rPr lang="en-AU" sz="2400" dirty="0">
                <a:solidFill>
                  <a:srgbClr val="7030A0"/>
                </a:solidFill>
                <a:latin typeface="Courier New" panose="02070309020205020404" pitchFamily="49" charset="0"/>
                <a:cs typeface="Courier New" panose="02070309020205020404" pitchFamily="49" charset="0"/>
              </a:rPr>
              <a:t>: </a:t>
            </a:r>
          </a:p>
          <a:p>
            <a:r>
              <a:rPr lang="en-AU" sz="2400" i="1" dirty="0">
                <a:solidFill>
                  <a:srgbClr val="7030A0"/>
                </a:solidFill>
                <a:latin typeface="Courier New" panose="02070309020205020404" pitchFamily="49" charset="0"/>
                <a:cs typeface="Courier New" panose="02070309020205020404" pitchFamily="49" charset="0"/>
              </a:rPr>
              <a:t>		</a:t>
            </a:r>
            <a:r>
              <a:rPr lang="en-AU" sz="2400" i="1" dirty="0">
                <a:solidFill>
                  <a:srgbClr val="7030A0"/>
                </a:solidFill>
                <a:cs typeface="Courier New" panose="02070309020205020404" pitchFamily="49" charset="0"/>
              </a:rPr>
              <a:t>outputs</a:t>
            </a:r>
            <a:r>
              <a:rPr lang="en-AU" sz="2400" dirty="0">
                <a:solidFill>
                  <a:srgbClr val="7030A0"/>
                </a:solidFill>
                <a:latin typeface="Courier New" panose="02070309020205020404" pitchFamily="49" charset="0"/>
                <a:cs typeface="Courier New" panose="02070309020205020404" pitchFamily="49" charset="0"/>
              </a:rPr>
              <a:t>: [</a:t>
            </a:r>
            <a:r>
              <a:rPr lang="en-AU" sz="2400" i="1" dirty="0">
                <a:solidFill>
                  <a:srgbClr val="7030A0"/>
                </a:solidFill>
                <a:cs typeface="Courier New" panose="02070309020205020404" pitchFamily="49" charset="0"/>
              </a:rPr>
              <a:t>inputs</a:t>
            </a:r>
            <a:r>
              <a:rPr lang="en-AU" sz="2400" dirty="0">
                <a:solidFill>
                  <a:srgbClr val="7030A0"/>
                </a:solidFill>
                <a:latin typeface="Courier New" panose="02070309020205020404" pitchFamily="49" charset="0"/>
                <a:cs typeface="Courier New" panose="02070309020205020404" pitchFamily="49" charset="0"/>
              </a:rPr>
              <a:t>: [</a:t>
            </a:r>
            <a:r>
              <a:rPr lang="en-AU" sz="2400" i="1" dirty="0">
                <a:solidFill>
                  <a:srgbClr val="7030A0"/>
                </a:solidFill>
                <a:cs typeface="Courier New" panose="02070309020205020404" pitchFamily="49" charset="0"/>
              </a:rPr>
              <a:t>clobber</a:t>
            </a:r>
            <a:r>
              <a:rPr lang="en-AU" sz="2400" dirty="0">
                <a:solidFill>
                  <a:srgbClr val="7030A0"/>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A2A9F73B-F43B-B68C-B401-3E4FE3EAB02D}"/>
              </a:ext>
            </a:extLst>
          </p:cNvPr>
          <p:cNvSpPr txBox="1"/>
          <p:nvPr/>
        </p:nvSpPr>
        <p:spPr>
          <a:xfrm>
            <a:off x="5062888" y="1904343"/>
            <a:ext cx="6987939" cy="3785652"/>
          </a:xfrm>
          <a:prstGeom prst="rect">
            <a:avLst/>
          </a:prstGeom>
          <a:noFill/>
        </p:spPr>
        <p:txBody>
          <a:bodyPr wrap="square" rtlCol="0">
            <a:spAutoFit/>
          </a:bodyPr>
          <a:lstStyle/>
          <a:p>
            <a:r>
              <a:rPr lang="en-AU" sz="2400" b="1" dirty="0">
                <a:solidFill>
                  <a:srgbClr val="FF3399"/>
                </a:solidFill>
                <a:latin typeface="Courier New" panose="02070309020205020404" pitchFamily="49" charset="0"/>
                <a:cs typeface="Courier New" panose="02070309020205020404" pitchFamily="49" charset="0"/>
              </a:rPr>
              <a:t>static inline uint64_t </a:t>
            </a:r>
            <a:r>
              <a:rPr lang="en-AU" sz="2400" b="1" dirty="0" err="1">
                <a:solidFill>
                  <a:srgbClr val="FF3399"/>
                </a:solidFill>
                <a:latin typeface="Courier New" panose="02070309020205020404" pitchFamily="49" charset="0"/>
                <a:cs typeface="Courier New" panose="02070309020205020404" pitchFamily="49" charset="0"/>
              </a:rPr>
              <a:t>rdtscp</a:t>
            </a:r>
            <a:r>
              <a:rPr lang="en-AU" sz="2400" b="1" dirty="0">
                <a:solidFill>
                  <a:srgbClr val="FF3399"/>
                </a:solidFill>
                <a:latin typeface="Courier New" panose="02070309020205020404" pitchFamily="49" charset="0"/>
                <a:cs typeface="Courier New" panose="02070309020205020404" pitchFamily="49" charset="0"/>
              </a:rPr>
              <a:t>() {</a:t>
            </a:r>
          </a:p>
          <a:p>
            <a:r>
              <a:rPr lang="en-AU" sz="2400" b="1" dirty="0">
                <a:solidFill>
                  <a:srgbClr val="FF3399"/>
                </a:solidFill>
                <a:latin typeface="Courier New" panose="02070309020205020404" pitchFamily="49" charset="0"/>
                <a:cs typeface="Courier New" panose="02070309020205020404" pitchFamily="49" charset="0"/>
              </a:rPr>
              <a:t>  uint32_t low, high;</a:t>
            </a:r>
          </a:p>
          <a:p>
            <a:r>
              <a:rPr lang="en-AU" sz="2400" b="1" dirty="0">
                <a:solidFill>
                  <a:srgbClr val="FF3399"/>
                </a:solidFill>
                <a:latin typeface="Courier New" panose="02070309020205020404" pitchFamily="49" charset="0"/>
                <a:cs typeface="Courier New" panose="02070309020205020404" pitchFamily="49" charset="0"/>
              </a:rPr>
              <a:t>  </a:t>
            </a:r>
            <a:r>
              <a:rPr lang="en-AU" sz="2400" b="1" dirty="0" err="1">
                <a:solidFill>
                  <a:srgbClr val="FF3399"/>
                </a:solidFill>
                <a:latin typeface="Courier New" panose="02070309020205020404" pitchFamily="49" charset="0"/>
                <a:cs typeface="Courier New" panose="02070309020205020404" pitchFamily="49" charset="0"/>
              </a:rPr>
              <a:t>asm</a:t>
            </a:r>
            <a:r>
              <a:rPr lang="en-AU" sz="2400" b="1" dirty="0">
                <a:solidFill>
                  <a:srgbClr val="FF3399"/>
                </a:solidFill>
                <a:latin typeface="Courier New" panose="02070309020205020404" pitchFamily="49" charset="0"/>
                <a:cs typeface="Courier New" panose="02070309020205020404" pitchFamily="49" charset="0"/>
              </a:rPr>
              <a:t> volatile (</a:t>
            </a:r>
          </a:p>
          <a:p>
            <a:r>
              <a:rPr lang="en-AU" sz="2400" b="1" dirty="0">
                <a:solidFill>
                  <a:srgbClr val="FF3399"/>
                </a:solidFill>
                <a:latin typeface="Courier New" panose="02070309020205020404" pitchFamily="49" charset="0"/>
                <a:cs typeface="Courier New" panose="02070309020205020404" pitchFamily="49" charset="0"/>
              </a:rPr>
              <a:t>       "RDTSCP": </a:t>
            </a:r>
          </a:p>
          <a:p>
            <a:r>
              <a:rPr lang="en-AU" sz="2400" b="1" dirty="0">
                <a:solidFill>
                  <a:srgbClr val="FF3399"/>
                </a:solidFill>
                <a:latin typeface="Courier New" panose="02070309020205020404" pitchFamily="49" charset="0"/>
                <a:cs typeface="Courier New" panose="02070309020205020404" pitchFamily="49" charset="0"/>
              </a:rPr>
              <a:t>       "=a" (low), "=d" (high):</a:t>
            </a:r>
          </a:p>
          <a:p>
            <a:r>
              <a:rPr lang="en-AU" sz="2400" b="1" dirty="0">
                <a:solidFill>
                  <a:srgbClr val="FF3399"/>
                </a:solidFill>
                <a:latin typeface="Courier New" panose="02070309020205020404" pitchFamily="49" charset="0"/>
                <a:cs typeface="Courier New" panose="02070309020205020404" pitchFamily="49" charset="0"/>
              </a:rPr>
              <a:t>       : </a:t>
            </a:r>
          </a:p>
          <a:p>
            <a:r>
              <a:rPr lang="en-AU" sz="2400" b="1" dirty="0">
                <a:solidFill>
                  <a:srgbClr val="FF3399"/>
                </a:solidFill>
                <a:latin typeface="Courier New" panose="02070309020205020404" pitchFamily="49" charset="0"/>
                <a:cs typeface="Courier New" panose="02070309020205020404" pitchFamily="49" charset="0"/>
              </a:rPr>
              <a:t>       "</a:t>
            </a:r>
            <a:r>
              <a:rPr lang="en-AU" sz="2400" b="1" dirty="0" err="1">
                <a:solidFill>
                  <a:srgbClr val="FF3399"/>
                </a:solidFill>
                <a:latin typeface="Courier New" panose="02070309020205020404" pitchFamily="49" charset="0"/>
                <a:cs typeface="Courier New" panose="02070309020205020404" pitchFamily="49" charset="0"/>
              </a:rPr>
              <a:t>ecx</a:t>
            </a:r>
            <a:r>
              <a:rPr lang="en-AU" sz="2400" b="1">
                <a:solidFill>
                  <a:srgbClr val="FF3399"/>
                </a:solidFill>
                <a:latin typeface="Courier New" panose="02070309020205020404" pitchFamily="49" charset="0"/>
                <a:cs typeface="Courier New" panose="02070309020205020404" pitchFamily="49" charset="0"/>
              </a:rPr>
              <a:t>");</a:t>
            </a:r>
            <a:endParaRPr lang="en-AU" sz="2400" b="1" dirty="0">
              <a:solidFill>
                <a:srgbClr val="FF3399"/>
              </a:solidFill>
              <a:latin typeface="Courier New" panose="02070309020205020404" pitchFamily="49" charset="0"/>
              <a:cs typeface="Courier New" panose="02070309020205020404" pitchFamily="49" charset="0"/>
            </a:endParaRPr>
          </a:p>
          <a:p>
            <a:r>
              <a:rPr lang="en-AU" sz="2400" b="1" dirty="0">
                <a:solidFill>
                  <a:srgbClr val="FF3399"/>
                </a:solidFill>
                <a:latin typeface="Courier New" panose="02070309020205020404" pitchFamily="49" charset="0"/>
                <a:cs typeface="Courier New" panose="02070309020205020404" pitchFamily="49" charset="0"/>
              </a:rPr>
              <a:t>  return (((uint64_t)high) &lt;&lt; 32) </a:t>
            </a:r>
          </a:p>
          <a:p>
            <a:r>
              <a:rPr lang="en-AU" sz="2400" b="1" dirty="0">
                <a:solidFill>
                  <a:srgbClr val="FF3399"/>
                </a:solidFill>
                <a:latin typeface="Courier New" panose="02070309020205020404" pitchFamily="49" charset="0"/>
                <a:cs typeface="Courier New" panose="02070309020205020404" pitchFamily="49" charset="0"/>
              </a:rPr>
              <a:t>                              | low;</a:t>
            </a:r>
          </a:p>
          <a:p>
            <a:r>
              <a:rPr lang="en-AU" sz="2400" b="1" dirty="0">
                <a:solidFill>
                  <a:srgbClr val="FF3399"/>
                </a:solidFill>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6D3F8F32-F652-7C8F-4216-FCC9B3D4EF42}"/>
              </a:ext>
            </a:extLst>
          </p:cNvPr>
          <p:cNvSpPr txBox="1"/>
          <p:nvPr/>
        </p:nvSpPr>
        <p:spPr>
          <a:xfrm>
            <a:off x="0" y="5617014"/>
            <a:ext cx="11126804" cy="954107"/>
          </a:xfrm>
          <a:prstGeom prst="rect">
            <a:avLst/>
          </a:prstGeom>
          <a:noFill/>
        </p:spPr>
        <p:txBody>
          <a:bodyPr wrap="square" rtlCol="0">
            <a:spAutoFit/>
          </a:bodyPr>
          <a:lstStyle/>
          <a:p>
            <a:pPr marL="180000" indent="-180000">
              <a:buFont typeface="Arial" panose="020B0604020202020204" pitchFamily="34" charset="0"/>
              <a:buChar char="•"/>
            </a:pPr>
            <a:r>
              <a:rPr lang="en-AU" sz="2800" b="1" dirty="0">
                <a:solidFill>
                  <a:srgbClr val="0070C0"/>
                </a:solidFill>
              </a:rPr>
              <a:t>RDTSCP</a:t>
            </a:r>
            <a:r>
              <a:rPr lang="en-AU" sz="2800" dirty="0">
                <a:solidFill>
                  <a:srgbClr val="0070C0"/>
                </a:solidFill>
              </a:rPr>
              <a:t> – Read time-stamp counter and processor ID</a:t>
            </a:r>
          </a:p>
          <a:p>
            <a:pPr marL="637200" lvl="1" indent="-180000">
              <a:buFont typeface="Arial" panose="020B0604020202020204" pitchFamily="34" charset="0"/>
              <a:buChar char="•"/>
            </a:pPr>
            <a:r>
              <a:rPr lang="en-AU" sz="2800" dirty="0">
                <a:solidFill>
                  <a:srgbClr val="0070C0"/>
                </a:solidFill>
              </a:rPr>
              <a:t>EAX – low 32 bits; EDX – high 32 bits; ECX – processor ID</a:t>
            </a:r>
          </a:p>
        </p:txBody>
      </p:sp>
    </p:spTree>
    <p:extLst>
      <p:ext uri="{BB962C8B-B14F-4D97-AF65-F5344CB8AC3E}">
        <p14:creationId xmlns:p14="http://schemas.microsoft.com/office/powerpoint/2010/main" val="408454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61E6-FA43-A311-6650-07BFA8552E10}"/>
              </a:ext>
            </a:extLst>
          </p:cNvPr>
          <p:cNvSpPr>
            <a:spLocks noGrp="1"/>
          </p:cNvSpPr>
          <p:nvPr>
            <p:ph type="ctrTitle"/>
          </p:nvPr>
        </p:nvSpPr>
        <p:spPr/>
        <p:txBody>
          <a:bodyPr/>
          <a:lstStyle/>
          <a:p>
            <a:r>
              <a:rPr lang="en-AU" dirty="0"/>
              <a:t>About This Course</a:t>
            </a:r>
          </a:p>
        </p:txBody>
      </p:sp>
      <p:sp>
        <p:nvSpPr>
          <p:cNvPr id="3" name="Subtitle 2">
            <a:extLst>
              <a:ext uri="{FF2B5EF4-FFF2-40B4-BE49-F238E27FC236}">
                <a16:creationId xmlns:a16="http://schemas.microsoft.com/office/drawing/2014/main" id="{C37C3D24-6F3E-D9D3-E0F6-ECB5F10E1222}"/>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94353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454A-A8FA-1061-B38D-730395F488FD}"/>
              </a:ext>
            </a:extLst>
          </p:cNvPr>
          <p:cNvSpPr>
            <a:spLocks noGrp="1"/>
          </p:cNvSpPr>
          <p:nvPr>
            <p:ph type="title"/>
          </p:nvPr>
        </p:nvSpPr>
        <p:spPr/>
        <p:txBody>
          <a:bodyPr/>
          <a:lstStyle/>
          <a:p>
            <a:r>
              <a:rPr lang="en-AU" dirty="0" err="1"/>
              <a:t>Intrinsics</a:t>
            </a:r>
            <a:endParaRPr lang="en-AU" dirty="0"/>
          </a:p>
        </p:txBody>
      </p:sp>
      <p:sp>
        <p:nvSpPr>
          <p:cNvPr id="3" name="Content Placeholder 2">
            <a:extLst>
              <a:ext uri="{FF2B5EF4-FFF2-40B4-BE49-F238E27FC236}">
                <a16:creationId xmlns:a16="http://schemas.microsoft.com/office/drawing/2014/main" id="{5C4014A7-9174-6E83-5C2A-AFF4DB04A114}"/>
              </a:ext>
            </a:extLst>
          </p:cNvPr>
          <p:cNvSpPr>
            <a:spLocks noGrp="1"/>
          </p:cNvSpPr>
          <p:nvPr>
            <p:ph idx="1"/>
          </p:nvPr>
        </p:nvSpPr>
        <p:spPr>
          <a:xfrm>
            <a:off x="-1" y="992144"/>
            <a:ext cx="11146055" cy="5500729"/>
          </a:xfrm>
        </p:spPr>
        <p:txBody>
          <a:bodyPr/>
          <a:lstStyle/>
          <a:p>
            <a:r>
              <a:rPr lang="en-AU" dirty="0"/>
              <a:t>C “functions” that provide an API to assembly instructions.</a:t>
            </a:r>
          </a:p>
          <a:p>
            <a:endParaRPr lang="en-AU" dirty="0"/>
          </a:p>
          <a:p>
            <a:pPr marL="0" indent="0">
              <a:buNone/>
            </a:pPr>
            <a:r>
              <a:rPr lang="en-AU" b="1" dirty="0">
                <a:solidFill>
                  <a:srgbClr val="0070C0"/>
                </a:solidFill>
                <a:latin typeface="Courier New" panose="02070309020205020404" pitchFamily="49" charset="0"/>
                <a:cs typeface="Courier New" panose="02070309020205020404" pitchFamily="49" charset="0"/>
              </a:rPr>
              <a:t>#include &lt;x86intrin.h&gt;</a:t>
            </a:r>
          </a:p>
          <a:p>
            <a:endParaRPr lang="en-AU" b="1" dirty="0">
              <a:latin typeface="Courier New" panose="02070309020205020404" pitchFamily="49" charset="0"/>
              <a:cs typeface="Courier New" panose="02070309020205020404" pitchFamily="49" charset="0"/>
            </a:endParaRPr>
          </a:p>
          <a:p>
            <a:endParaRPr lang="en-AU" b="1" dirty="0">
              <a:latin typeface="Courier New" panose="02070309020205020404" pitchFamily="49" charset="0"/>
              <a:cs typeface="Courier New" panose="02070309020205020404" pitchFamily="49" charset="0"/>
            </a:endParaRPr>
          </a:p>
          <a:p>
            <a:pPr marL="0" indent="0">
              <a:buNone/>
            </a:pPr>
            <a:r>
              <a:rPr lang="en-AU" b="1" dirty="0">
                <a:solidFill>
                  <a:srgbClr val="00B050"/>
                </a:solidFill>
                <a:latin typeface="Courier New" panose="02070309020205020404" pitchFamily="49" charset="0"/>
                <a:cs typeface="Courier New" panose="02070309020205020404" pitchFamily="49" charset="0"/>
              </a:rPr>
              <a:t>__</a:t>
            </a:r>
            <a:r>
              <a:rPr lang="en-AU" b="1" dirty="0" err="1">
                <a:solidFill>
                  <a:srgbClr val="00B050"/>
                </a:solidFill>
                <a:latin typeface="Courier New" panose="02070309020205020404" pitchFamily="49" charset="0"/>
                <a:cs typeface="Courier New" panose="02070309020205020404" pitchFamily="49" charset="0"/>
              </a:rPr>
              <a:t>rdtscp</a:t>
            </a:r>
            <a:r>
              <a:rPr lang="en-AU" b="1" dirty="0">
                <a:solidFill>
                  <a:srgbClr val="00B050"/>
                </a:solidFill>
                <a:latin typeface="Courier New" panose="02070309020205020404" pitchFamily="49" charset="0"/>
                <a:cs typeface="Courier New" panose="02070309020205020404" pitchFamily="49" charset="0"/>
              </a:rPr>
              <a:t>(void *</a:t>
            </a:r>
            <a:r>
              <a:rPr lang="en-AU" b="1" dirty="0" err="1">
                <a:solidFill>
                  <a:srgbClr val="00B050"/>
                </a:solidFill>
                <a:latin typeface="Courier New" panose="02070309020205020404" pitchFamily="49" charset="0"/>
                <a:cs typeface="Courier New" panose="02070309020205020404" pitchFamily="49" charset="0"/>
              </a:rPr>
              <a:t>pid</a:t>
            </a:r>
            <a:r>
              <a:rPr lang="en-AU" b="1" dirty="0">
                <a:solidFill>
                  <a:srgbClr val="00B050"/>
                </a:solidFill>
                <a:latin typeface="Courier New" panose="02070309020205020404" pitchFamily="49" charset="0"/>
                <a:cs typeface="Courier New" panose="02070309020205020404" pitchFamily="49" charset="0"/>
              </a:rPr>
              <a:t>)</a:t>
            </a:r>
          </a:p>
          <a:p>
            <a:pPr marL="0" indent="0">
              <a:buNone/>
            </a:pPr>
            <a:r>
              <a:rPr lang="en-AU" b="1" dirty="0">
                <a:solidFill>
                  <a:srgbClr val="7030A0"/>
                </a:solidFill>
                <a:latin typeface="Courier New" panose="02070309020205020404" pitchFamily="49" charset="0"/>
                <a:cs typeface="Courier New" panose="02070309020205020404" pitchFamily="49" charset="0"/>
              </a:rPr>
              <a:t>_</a:t>
            </a:r>
            <a:r>
              <a:rPr lang="en-AU" b="1" dirty="0" err="1">
                <a:solidFill>
                  <a:srgbClr val="7030A0"/>
                </a:solidFill>
                <a:latin typeface="Courier New" panose="02070309020205020404" pitchFamily="49" charset="0"/>
                <a:cs typeface="Courier New" panose="02070309020205020404" pitchFamily="49" charset="0"/>
              </a:rPr>
              <a:t>mm_clflush</a:t>
            </a:r>
            <a:r>
              <a:rPr lang="en-AU" b="1" dirty="0">
                <a:solidFill>
                  <a:srgbClr val="7030A0"/>
                </a:solidFill>
                <a:latin typeface="Courier New" panose="02070309020205020404" pitchFamily="49" charset="0"/>
                <a:cs typeface="Courier New" panose="02070309020205020404" pitchFamily="49" charset="0"/>
              </a:rPr>
              <a:t>(void *</a:t>
            </a:r>
            <a:r>
              <a:rPr lang="en-AU" b="1" dirty="0" err="1">
                <a:solidFill>
                  <a:srgbClr val="7030A0"/>
                </a:solidFill>
                <a:latin typeface="Courier New" panose="02070309020205020404" pitchFamily="49" charset="0"/>
                <a:cs typeface="Courier New" panose="02070309020205020404" pitchFamily="49" charset="0"/>
              </a:rPr>
              <a:t>addrs</a:t>
            </a:r>
            <a:r>
              <a:rPr lang="en-AU" b="1" dirty="0">
                <a:solidFill>
                  <a:srgbClr val="7030A0"/>
                </a:solidFill>
                <a:latin typeface="Courier New" panose="02070309020205020404" pitchFamily="49" charset="0"/>
                <a:cs typeface="Courier New" panose="02070309020205020404" pitchFamily="49" charset="0"/>
              </a:rPr>
              <a:t>)</a:t>
            </a:r>
          </a:p>
          <a:p>
            <a:pPr marL="0" indent="0">
              <a:buNone/>
            </a:pPr>
            <a:r>
              <a:rPr lang="en-AU" b="1" dirty="0">
                <a:solidFill>
                  <a:srgbClr val="FF0582"/>
                </a:solidFill>
                <a:latin typeface="Courier New" panose="02070309020205020404" pitchFamily="49" charset="0"/>
                <a:cs typeface="Courier New" panose="02070309020205020404" pitchFamily="49" charset="0"/>
              </a:rPr>
              <a:t>_</a:t>
            </a:r>
            <a:r>
              <a:rPr lang="en-AU" b="1" dirty="0" err="1">
                <a:solidFill>
                  <a:srgbClr val="FF0582"/>
                </a:solidFill>
                <a:latin typeface="Courier New" panose="02070309020205020404" pitchFamily="49" charset="0"/>
                <a:cs typeface="Courier New" panose="02070309020205020404" pitchFamily="49" charset="0"/>
              </a:rPr>
              <a:t>mm_lfence</a:t>
            </a:r>
            <a:r>
              <a:rPr lang="en-AU" b="1" dirty="0">
                <a:solidFill>
                  <a:srgbClr val="FF0582"/>
                </a:solidFill>
                <a:latin typeface="Courier New" panose="02070309020205020404" pitchFamily="49" charset="0"/>
                <a:cs typeface="Courier New" panose="02070309020205020404" pitchFamily="49" charset="0"/>
              </a:rPr>
              <a:t>()</a:t>
            </a:r>
          </a:p>
          <a:p>
            <a:pPr marL="0" indent="0">
              <a:buNone/>
            </a:pPr>
            <a:r>
              <a:rPr lang="en-AU" b="1" dirty="0">
                <a:solidFill>
                  <a:srgbClr val="FF0582"/>
                </a:solidFill>
                <a:latin typeface="Courier New" panose="02070309020205020404" pitchFamily="49" charset="0"/>
                <a:cs typeface="Courier New" panose="02070309020205020404" pitchFamily="49" charset="0"/>
              </a:rPr>
              <a:t>_</a:t>
            </a:r>
            <a:r>
              <a:rPr lang="en-AU" b="1" dirty="0" err="1">
                <a:solidFill>
                  <a:srgbClr val="FF0582"/>
                </a:solidFill>
                <a:latin typeface="Courier New" panose="02070309020205020404" pitchFamily="49" charset="0"/>
                <a:cs typeface="Courier New" panose="02070309020205020404" pitchFamily="49" charset="0"/>
              </a:rPr>
              <a:t>mm_mfence</a:t>
            </a:r>
            <a:r>
              <a:rPr lang="en-AU" b="1" dirty="0">
                <a:solidFill>
                  <a:srgbClr val="FF0582"/>
                </a:solidFill>
                <a:latin typeface="Courier New" panose="02070309020205020404" pitchFamily="49" charset="0"/>
                <a:cs typeface="Courier New" panose="02070309020205020404" pitchFamily="49" charset="0"/>
              </a:rPr>
              <a:t>()</a:t>
            </a:r>
          </a:p>
          <a:p>
            <a:endParaRPr lang="en-AU" dirty="0"/>
          </a:p>
        </p:txBody>
      </p:sp>
      <p:sp>
        <p:nvSpPr>
          <p:cNvPr id="4" name="Footer Placeholder 3">
            <a:extLst>
              <a:ext uri="{FF2B5EF4-FFF2-40B4-BE49-F238E27FC236}">
                <a16:creationId xmlns:a16="http://schemas.microsoft.com/office/drawing/2014/main" id="{008AC783-17EE-8FE9-6476-65574C53098C}"/>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B4D73713-6067-6C73-7FD9-BF9A7549BFC0}"/>
              </a:ext>
            </a:extLst>
          </p:cNvPr>
          <p:cNvSpPr>
            <a:spLocks noGrp="1"/>
          </p:cNvSpPr>
          <p:nvPr>
            <p:ph type="sldNum" sz="quarter" idx="12"/>
          </p:nvPr>
        </p:nvSpPr>
        <p:spPr/>
        <p:txBody>
          <a:bodyPr/>
          <a:lstStyle/>
          <a:p>
            <a:fld id="{C714EB55-CF6F-4C0C-B992-04610649AA02}" type="slidenum">
              <a:rPr lang="en-AU" smtClean="0"/>
              <a:t>30</a:t>
            </a:fld>
            <a:endParaRPr lang="en-AU"/>
          </a:p>
        </p:txBody>
      </p:sp>
    </p:spTree>
    <p:extLst>
      <p:ext uri="{BB962C8B-B14F-4D97-AF65-F5344CB8AC3E}">
        <p14:creationId xmlns:p14="http://schemas.microsoft.com/office/powerpoint/2010/main" val="428523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6149-E731-50B9-B830-7CB15C3C5555}"/>
              </a:ext>
            </a:extLst>
          </p:cNvPr>
          <p:cNvSpPr>
            <a:spLocks noGrp="1"/>
          </p:cNvSpPr>
          <p:nvPr>
            <p:ph type="ctrTitle"/>
          </p:nvPr>
        </p:nvSpPr>
        <p:spPr/>
        <p:txBody>
          <a:bodyPr/>
          <a:lstStyle/>
          <a:p>
            <a:r>
              <a:rPr lang="en-AU" dirty="0"/>
              <a:t>Introduction to the Design of Modern CPUs</a:t>
            </a:r>
          </a:p>
        </p:txBody>
      </p:sp>
      <p:sp>
        <p:nvSpPr>
          <p:cNvPr id="3" name="Subtitle 2">
            <a:extLst>
              <a:ext uri="{FF2B5EF4-FFF2-40B4-BE49-F238E27FC236}">
                <a16:creationId xmlns:a16="http://schemas.microsoft.com/office/drawing/2014/main" id="{10905051-62CF-597E-5324-086FD3BF7135}"/>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128058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Pipelining</a:t>
            </a:r>
          </a:p>
        </p:txBody>
      </p:sp>
      <p:sp>
        <p:nvSpPr>
          <p:cNvPr id="3" name="Content Placeholder 2"/>
          <p:cNvSpPr>
            <a:spLocks noGrp="1"/>
          </p:cNvSpPr>
          <p:nvPr>
            <p:ph idx="1"/>
          </p:nvPr>
        </p:nvSpPr>
        <p:spPr>
          <a:xfrm>
            <a:off x="304800" y="762000"/>
            <a:ext cx="8763000" cy="2338604"/>
          </a:xfrm>
        </p:spPr>
        <p:txBody>
          <a:bodyPr/>
          <a:lstStyle/>
          <a:p>
            <a:r>
              <a:rPr lang="en-US" sz="2800" dirty="0"/>
              <a:t>Nominally, the processor executes instructions one after the other</a:t>
            </a:r>
          </a:p>
          <a:p>
            <a:r>
              <a:rPr lang="en-US" sz="2800" dirty="0"/>
              <a:t>Instruction execution consists of multiple steps</a:t>
            </a:r>
          </a:p>
          <a:p>
            <a:pPr lvl="1"/>
            <a:r>
              <a:rPr lang="en-US" sz="2400" dirty="0"/>
              <a:t>Each uses a different unit</a:t>
            </a:r>
          </a:p>
        </p:txBody>
      </p:sp>
      <p:grpSp>
        <p:nvGrpSpPr>
          <p:cNvPr id="21" name="Group 20">
            <a:extLst>
              <a:ext uri="{FF2B5EF4-FFF2-40B4-BE49-F238E27FC236}">
                <a16:creationId xmlns:a16="http://schemas.microsoft.com/office/drawing/2014/main" id="{43BE6B55-209B-0E27-6B45-10A5DF18C784}"/>
              </a:ext>
            </a:extLst>
          </p:cNvPr>
          <p:cNvGrpSpPr/>
          <p:nvPr/>
        </p:nvGrpSpPr>
        <p:grpSpPr>
          <a:xfrm>
            <a:off x="152400" y="3810000"/>
            <a:ext cx="7543800" cy="457200"/>
            <a:chOff x="533400" y="3276600"/>
            <a:chExt cx="3048000" cy="457200"/>
          </a:xfrm>
        </p:grpSpPr>
        <p:sp>
          <p:nvSpPr>
            <p:cNvPr id="23" name="Rectangle 22">
              <a:extLst>
                <a:ext uri="{FF2B5EF4-FFF2-40B4-BE49-F238E27FC236}">
                  <a16:creationId xmlns:a16="http://schemas.microsoft.com/office/drawing/2014/main" id="{78B3EF47-25A1-FA21-3D85-F6663A2E96CB}"/>
                </a:ext>
              </a:extLst>
            </p:cNvPr>
            <p:cNvSpPr/>
            <p:nvPr/>
          </p:nvSpPr>
          <p:spPr>
            <a:xfrm>
              <a:off x="5334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24" name="Rectangle 23">
              <a:extLst>
                <a:ext uri="{FF2B5EF4-FFF2-40B4-BE49-F238E27FC236}">
                  <a16:creationId xmlns:a16="http://schemas.microsoft.com/office/drawing/2014/main" id="{988E5AF8-0338-A7A0-7BF2-EBF8B328386C}"/>
                </a:ext>
              </a:extLst>
            </p:cNvPr>
            <p:cNvSpPr/>
            <p:nvPr/>
          </p:nvSpPr>
          <p:spPr>
            <a:xfrm>
              <a:off x="11430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25" name="Rectangle 24">
              <a:extLst>
                <a:ext uri="{FF2B5EF4-FFF2-40B4-BE49-F238E27FC236}">
                  <a16:creationId xmlns:a16="http://schemas.microsoft.com/office/drawing/2014/main" id="{8FC39C3B-647F-6DCD-40C0-BF81719DDAC1}"/>
                </a:ext>
              </a:extLst>
            </p:cNvPr>
            <p:cNvSpPr/>
            <p:nvPr/>
          </p:nvSpPr>
          <p:spPr>
            <a:xfrm>
              <a:off x="17526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26" name="Rectangle 25">
              <a:extLst>
                <a:ext uri="{FF2B5EF4-FFF2-40B4-BE49-F238E27FC236}">
                  <a16:creationId xmlns:a16="http://schemas.microsoft.com/office/drawing/2014/main" id="{E4ECDA75-B8A7-8CB3-1090-AFCE772D719C}"/>
                </a:ext>
              </a:extLst>
            </p:cNvPr>
            <p:cNvSpPr/>
            <p:nvPr/>
          </p:nvSpPr>
          <p:spPr>
            <a:xfrm>
              <a:off x="23622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27" name="Rectangle 26">
              <a:extLst>
                <a:ext uri="{FF2B5EF4-FFF2-40B4-BE49-F238E27FC236}">
                  <a16:creationId xmlns:a16="http://schemas.microsoft.com/office/drawing/2014/main" id="{3A317251-9283-3BC6-56D1-F533819790BF}"/>
                </a:ext>
              </a:extLst>
            </p:cNvPr>
            <p:cNvSpPr/>
            <p:nvPr/>
          </p:nvSpPr>
          <p:spPr>
            <a:xfrm>
              <a:off x="29718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sp>
        <p:nvSpPr>
          <p:cNvPr id="28" name="Rectangle 27">
            <a:extLst>
              <a:ext uri="{FF2B5EF4-FFF2-40B4-BE49-F238E27FC236}">
                <a16:creationId xmlns:a16="http://schemas.microsoft.com/office/drawing/2014/main" id="{090CC7BA-9B33-D4C4-E714-C670D28E0486}"/>
              </a:ext>
            </a:extLst>
          </p:cNvPr>
          <p:cNvSpPr/>
          <p:nvPr/>
        </p:nvSpPr>
        <p:spPr>
          <a:xfrm>
            <a:off x="167640" y="38100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29" name="Rectangle 28">
            <a:extLst>
              <a:ext uri="{FF2B5EF4-FFF2-40B4-BE49-F238E27FC236}">
                <a16:creationId xmlns:a16="http://schemas.microsoft.com/office/drawing/2014/main" id="{42245BBC-57BA-96F7-9A6A-030CED955CC2}"/>
              </a:ext>
            </a:extLst>
          </p:cNvPr>
          <p:cNvSpPr/>
          <p:nvPr/>
        </p:nvSpPr>
        <p:spPr>
          <a:xfrm>
            <a:off x="1676400" y="38100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30" name="Rectangle 29">
            <a:extLst>
              <a:ext uri="{FF2B5EF4-FFF2-40B4-BE49-F238E27FC236}">
                <a16:creationId xmlns:a16="http://schemas.microsoft.com/office/drawing/2014/main" id="{9DE192E4-18FF-F61B-3114-39C743E862CF}"/>
              </a:ext>
            </a:extLst>
          </p:cNvPr>
          <p:cNvSpPr/>
          <p:nvPr/>
        </p:nvSpPr>
        <p:spPr>
          <a:xfrm>
            <a:off x="3185160" y="38100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31" name="Rectangle 30">
            <a:extLst>
              <a:ext uri="{FF2B5EF4-FFF2-40B4-BE49-F238E27FC236}">
                <a16:creationId xmlns:a16="http://schemas.microsoft.com/office/drawing/2014/main" id="{3C64A708-12B4-9EC1-3938-AC7227A0F03F}"/>
              </a:ext>
            </a:extLst>
          </p:cNvPr>
          <p:cNvSpPr/>
          <p:nvPr/>
        </p:nvSpPr>
        <p:spPr>
          <a:xfrm>
            <a:off x="4709160" y="3810000"/>
            <a:ext cx="1508760" cy="457200"/>
          </a:xfrm>
          <a:prstGeom prst="rect">
            <a:avLst/>
          </a:prstGeom>
          <a:solidFill>
            <a:srgbClr val="FF6600"/>
          </a:solid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grpSp>
        <p:nvGrpSpPr>
          <p:cNvPr id="32" name="Group 31">
            <a:extLst>
              <a:ext uri="{FF2B5EF4-FFF2-40B4-BE49-F238E27FC236}">
                <a16:creationId xmlns:a16="http://schemas.microsoft.com/office/drawing/2014/main" id="{5A4C0196-9066-6333-C725-0A0898C45D68}"/>
              </a:ext>
            </a:extLst>
          </p:cNvPr>
          <p:cNvGrpSpPr/>
          <p:nvPr/>
        </p:nvGrpSpPr>
        <p:grpSpPr>
          <a:xfrm>
            <a:off x="152400" y="3810000"/>
            <a:ext cx="7543800" cy="457200"/>
            <a:chOff x="533400" y="3276600"/>
            <a:chExt cx="3048000" cy="457200"/>
          </a:xfrm>
          <a:solidFill>
            <a:srgbClr val="7FD13B"/>
          </a:solidFill>
        </p:grpSpPr>
        <p:sp>
          <p:nvSpPr>
            <p:cNvPr id="33" name="Rectangle 32">
              <a:extLst>
                <a:ext uri="{FF2B5EF4-FFF2-40B4-BE49-F238E27FC236}">
                  <a16:creationId xmlns:a16="http://schemas.microsoft.com/office/drawing/2014/main" id="{26C5D177-DEC6-8323-1348-F63B47631373}"/>
                </a:ext>
              </a:extLst>
            </p:cNvPr>
            <p:cNvSpPr/>
            <p:nvPr/>
          </p:nvSpPr>
          <p:spPr>
            <a:xfrm>
              <a:off x="5334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34" name="Rectangle 33">
              <a:extLst>
                <a:ext uri="{FF2B5EF4-FFF2-40B4-BE49-F238E27FC236}">
                  <a16:creationId xmlns:a16="http://schemas.microsoft.com/office/drawing/2014/main" id="{070BC87D-CF47-49E3-3B55-F33B0AEEB366}"/>
                </a:ext>
              </a:extLst>
            </p:cNvPr>
            <p:cNvSpPr/>
            <p:nvPr/>
          </p:nvSpPr>
          <p:spPr>
            <a:xfrm>
              <a:off x="11430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35" name="Rectangle 34">
              <a:extLst>
                <a:ext uri="{FF2B5EF4-FFF2-40B4-BE49-F238E27FC236}">
                  <a16:creationId xmlns:a16="http://schemas.microsoft.com/office/drawing/2014/main" id="{2BD4D437-C9F7-6DED-BA48-EBEE885B6273}"/>
                </a:ext>
              </a:extLst>
            </p:cNvPr>
            <p:cNvSpPr/>
            <p:nvPr/>
          </p:nvSpPr>
          <p:spPr>
            <a:xfrm>
              <a:off x="17526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36" name="Rectangle 35">
              <a:extLst>
                <a:ext uri="{FF2B5EF4-FFF2-40B4-BE49-F238E27FC236}">
                  <a16:creationId xmlns:a16="http://schemas.microsoft.com/office/drawing/2014/main" id="{7F2A9032-31D7-0467-D8CA-C03A22C39D48}"/>
                </a:ext>
              </a:extLst>
            </p:cNvPr>
            <p:cNvSpPr/>
            <p:nvPr/>
          </p:nvSpPr>
          <p:spPr>
            <a:xfrm>
              <a:off x="2362200" y="3276600"/>
              <a:ext cx="609600" cy="457200"/>
            </a:xfrm>
            <a:prstGeom prst="rect">
              <a:avLst/>
            </a:prstGeom>
            <a:grp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37" name="Rectangle 36">
              <a:extLst>
                <a:ext uri="{FF2B5EF4-FFF2-40B4-BE49-F238E27FC236}">
                  <a16:creationId xmlns:a16="http://schemas.microsoft.com/office/drawing/2014/main" id="{BC626369-9620-45DC-6CDD-A4FBDDCFB5C3}"/>
                </a:ext>
              </a:extLst>
            </p:cNvPr>
            <p:cNvSpPr/>
            <p:nvPr/>
          </p:nvSpPr>
          <p:spPr>
            <a:xfrm>
              <a:off x="2971800" y="3276600"/>
              <a:ext cx="609600" cy="457200"/>
            </a:xfrm>
            <a:prstGeom prst="rect">
              <a:avLst/>
            </a:prstGeom>
            <a:grp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sp>
        <p:nvSpPr>
          <p:cNvPr id="4" name="Footer Placeholder 3">
            <a:extLst>
              <a:ext uri="{FF2B5EF4-FFF2-40B4-BE49-F238E27FC236}">
                <a16:creationId xmlns:a16="http://schemas.microsoft.com/office/drawing/2014/main" id="{430287C4-D0AE-9D9F-0275-EEEDC1739A7B}"/>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738D3F3C-882B-6D42-4418-ABEBFE8F05C4}"/>
              </a:ext>
            </a:extLst>
          </p:cNvPr>
          <p:cNvSpPr>
            <a:spLocks noGrp="1"/>
          </p:cNvSpPr>
          <p:nvPr>
            <p:ph type="sldNum" sz="quarter" idx="12"/>
          </p:nvPr>
        </p:nvSpPr>
        <p:spPr/>
        <p:txBody>
          <a:bodyPr/>
          <a:lstStyle/>
          <a:p>
            <a:fld id="{C714EB55-CF6F-4C0C-B992-04610649AA02}" type="slidenum">
              <a:rPr lang="en-AU" smtClean="0"/>
              <a:t>32</a:t>
            </a:fld>
            <a:endParaRPr lang="en-AU"/>
          </a:p>
        </p:txBody>
      </p:sp>
    </p:spTree>
    <p:extLst>
      <p:ext uri="{BB962C8B-B14F-4D97-AF65-F5344CB8AC3E}">
        <p14:creationId xmlns:p14="http://schemas.microsoft.com/office/powerpoint/2010/main" val="7405146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61A4AF84-AB27-A9D8-A721-86DB613BC45F}"/>
              </a:ext>
            </a:extLst>
          </p:cNvPr>
          <p:cNvGrpSpPr/>
          <p:nvPr/>
        </p:nvGrpSpPr>
        <p:grpSpPr>
          <a:xfrm>
            <a:off x="228600" y="3810000"/>
            <a:ext cx="7543800" cy="457200"/>
            <a:chOff x="533400" y="3276600"/>
            <a:chExt cx="3048000" cy="457200"/>
          </a:xfrm>
        </p:grpSpPr>
        <p:sp>
          <p:nvSpPr>
            <p:cNvPr id="146" name="Rectangle 145">
              <a:extLst>
                <a:ext uri="{FF2B5EF4-FFF2-40B4-BE49-F238E27FC236}">
                  <a16:creationId xmlns:a16="http://schemas.microsoft.com/office/drawing/2014/main" id="{2BC55801-609D-C942-2EA7-7E1E4BA1FAD4}"/>
                </a:ext>
              </a:extLst>
            </p:cNvPr>
            <p:cNvSpPr/>
            <p:nvPr/>
          </p:nvSpPr>
          <p:spPr>
            <a:xfrm>
              <a:off x="5334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47" name="Rectangle 146">
              <a:extLst>
                <a:ext uri="{FF2B5EF4-FFF2-40B4-BE49-F238E27FC236}">
                  <a16:creationId xmlns:a16="http://schemas.microsoft.com/office/drawing/2014/main" id="{B93E96FF-6255-7FD4-E285-2EB9FA5BE8F1}"/>
                </a:ext>
              </a:extLst>
            </p:cNvPr>
            <p:cNvSpPr/>
            <p:nvPr/>
          </p:nvSpPr>
          <p:spPr>
            <a:xfrm>
              <a:off x="11430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48" name="Rectangle 147">
              <a:extLst>
                <a:ext uri="{FF2B5EF4-FFF2-40B4-BE49-F238E27FC236}">
                  <a16:creationId xmlns:a16="http://schemas.microsoft.com/office/drawing/2014/main" id="{7C165AB4-2051-CB12-EDC7-04F508E650E6}"/>
                </a:ext>
              </a:extLst>
            </p:cNvPr>
            <p:cNvSpPr/>
            <p:nvPr/>
          </p:nvSpPr>
          <p:spPr>
            <a:xfrm>
              <a:off x="17526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149" name="Rectangle 148">
              <a:extLst>
                <a:ext uri="{FF2B5EF4-FFF2-40B4-BE49-F238E27FC236}">
                  <a16:creationId xmlns:a16="http://schemas.microsoft.com/office/drawing/2014/main" id="{6BE0D8B0-8B46-B0D5-C51F-2532BBFEA03F}"/>
                </a:ext>
              </a:extLst>
            </p:cNvPr>
            <p:cNvSpPr/>
            <p:nvPr/>
          </p:nvSpPr>
          <p:spPr>
            <a:xfrm>
              <a:off x="23622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50" name="Rectangle 149">
              <a:extLst>
                <a:ext uri="{FF2B5EF4-FFF2-40B4-BE49-F238E27FC236}">
                  <a16:creationId xmlns:a16="http://schemas.microsoft.com/office/drawing/2014/main" id="{D6EDF2DB-FA41-7491-BD09-0FD65E84BC0C}"/>
                </a:ext>
              </a:extLst>
            </p:cNvPr>
            <p:cNvSpPr/>
            <p:nvPr/>
          </p:nvSpPr>
          <p:spPr>
            <a:xfrm>
              <a:off x="29718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grpSp>
        <p:nvGrpSpPr>
          <p:cNvPr id="161" name="Group 160">
            <a:extLst>
              <a:ext uri="{FF2B5EF4-FFF2-40B4-BE49-F238E27FC236}">
                <a16:creationId xmlns:a16="http://schemas.microsoft.com/office/drawing/2014/main" id="{24B7FD4D-28E0-9836-AF9D-D17371E6D92B}"/>
              </a:ext>
            </a:extLst>
          </p:cNvPr>
          <p:cNvGrpSpPr/>
          <p:nvPr/>
        </p:nvGrpSpPr>
        <p:grpSpPr>
          <a:xfrm>
            <a:off x="228600" y="4267200"/>
            <a:ext cx="7543800" cy="457200"/>
            <a:chOff x="533400" y="3276600"/>
            <a:chExt cx="3048000" cy="457200"/>
          </a:xfrm>
        </p:grpSpPr>
        <p:sp>
          <p:nvSpPr>
            <p:cNvPr id="162" name="Rectangle 161">
              <a:extLst>
                <a:ext uri="{FF2B5EF4-FFF2-40B4-BE49-F238E27FC236}">
                  <a16:creationId xmlns:a16="http://schemas.microsoft.com/office/drawing/2014/main" id="{18F33814-2317-7C0F-27EF-DC7FC1D0E53E}"/>
                </a:ext>
              </a:extLst>
            </p:cNvPr>
            <p:cNvSpPr/>
            <p:nvPr/>
          </p:nvSpPr>
          <p:spPr>
            <a:xfrm>
              <a:off x="5334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63" name="Rectangle 162">
              <a:extLst>
                <a:ext uri="{FF2B5EF4-FFF2-40B4-BE49-F238E27FC236}">
                  <a16:creationId xmlns:a16="http://schemas.microsoft.com/office/drawing/2014/main" id="{682213B5-D510-FAB7-BB45-02F002163284}"/>
                </a:ext>
              </a:extLst>
            </p:cNvPr>
            <p:cNvSpPr/>
            <p:nvPr/>
          </p:nvSpPr>
          <p:spPr>
            <a:xfrm>
              <a:off x="11430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64" name="Rectangle 163">
              <a:extLst>
                <a:ext uri="{FF2B5EF4-FFF2-40B4-BE49-F238E27FC236}">
                  <a16:creationId xmlns:a16="http://schemas.microsoft.com/office/drawing/2014/main" id="{271FFD8F-CD60-61A2-3FD2-D77EB6F6529F}"/>
                </a:ext>
              </a:extLst>
            </p:cNvPr>
            <p:cNvSpPr/>
            <p:nvPr/>
          </p:nvSpPr>
          <p:spPr>
            <a:xfrm>
              <a:off x="17526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165" name="Rectangle 164">
              <a:extLst>
                <a:ext uri="{FF2B5EF4-FFF2-40B4-BE49-F238E27FC236}">
                  <a16:creationId xmlns:a16="http://schemas.microsoft.com/office/drawing/2014/main" id="{0E9ED1CD-6A5E-CDEF-3319-9DC7A87CE355}"/>
                </a:ext>
              </a:extLst>
            </p:cNvPr>
            <p:cNvSpPr/>
            <p:nvPr/>
          </p:nvSpPr>
          <p:spPr>
            <a:xfrm>
              <a:off x="23622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66" name="Rectangle 165">
              <a:extLst>
                <a:ext uri="{FF2B5EF4-FFF2-40B4-BE49-F238E27FC236}">
                  <a16:creationId xmlns:a16="http://schemas.microsoft.com/office/drawing/2014/main" id="{DDA85F85-E74D-CF03-E99E-D351C07C7E65}"/>
                </a:ext>
              </a:extLst>
            </p:cNvPr>
            <p:cNvSpPr/>
            <p:nvPr/>
          </p:nvSpPr>
          <p:spPr>
            <a:xfrm>
              <a:off x="29718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grpSp>
        <p:nvGrpSpPr>
          <p:cNvPr id="167" name="Group 166">
            <a:extLst>
              <a:ext uri="{FF2B5EF4-FFF2-40B4-BE49-F238E27FC236}">
                <a16:creationId xmlns:a16="http://schemas.microsoft.com/office/drawing/2014/main" id="{B2D4BCC3-3D17-6A1D-800C-037C303BC66B}"/>
              </a:ext>
            </a:extLst>
          </p:cNvPr>
          <p:cNvGrpSpPr/>
          <p:nvPr/>
        </p:nvGrpSpPr>
        <p:grpSpPr>
          <a:xfrm>
            <a:off x="228600" y="4724400"/>
            <a:ext cx="7543800" cy="457200"/>
            <a:chOff x="533400" y="3276600"/>
            <a:chExt cx="3048000" cy="457200"/>
          </a:xfrm>
        </p:grpSpPr>
        <p:sp>
          <p:nvSpPr>
            <p:cNvPr id="168" name="Rectangle 167">
              <a:extLst>
                <a:ext uri="{FF2B5EF4-FFF2-40B4-BE49-F238E27FC236}">
                  <a16:creationId xmlns:a16="http://schemas.microsoft.com/office/drawing/2014/main" id="{65CC73A7-D314-BD0F-BE62-14550880D841}"/>
                </a:ext>
              </a:extLst>
            </p:cNvPr>
            <p:cNvSpPr/>
            <p:nvPr/>
          </p:nvSpPr>
          <p:spPr>
            <a:xfrm>
              <a:off x="5334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69" name="Rectangle 168">
              <a:extLst>
                <a:ext uri="{FF2B5EF4-FFF2-40B4-BE49-F238E27FC236}">
                  <a16:creationId xmlns:a16="http://schemas.microsoft.com/office/drawing/2014/main" id="{6D899058-A7AF-7299-00DF-539955BE4B71}"/>
                </a:ext>
              </a:extLst>
            </p:cNvPr>
            <p:cNvSpPr/>
            <p:nvPr/>
          </p:nvSpPr>
          <p:spPr>
            <a:xfrm>
              <a:off x="11430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70" name="Rectangle 169">
              <a:extLst>
                <a:ext uri="{FF2B5EF4-FFF2-40B4-BE49-F238E27FC236}">
                  <a16:creationId xmlns:a16="http://schemas.microsoft.com/office/drawing/2014/main" id="{7DDDC1AA-EE57-59C8-339F-4C0B7F580A44}"/>
                </a:ext>
              </a:extLst>
            </p:cNvPr>
            <p:cNvSpPr/>
            <p:nvPr/>
          </p:nvSpPr>
          <p:spPr>
            <a:xfrm>
              <a:off x="17526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171" name="Rectangle 170">
              <a:extLst>
                <a:ext uri="{FF2B5EF4-FFF2-40B4-BE49-F238E27FC236}">
                  <a16:creationId xmlns:a16="http://schemas.microsoft.com/office/drawing/2014/main" id="{FDC9F4E2-9C7A-233C-C782-CD6C113AC0EF}"/>
                </a:ext>
              </a:extLst>
            </p:cNvPr>
            <p:cNvSpPr/>
            <p:nvPr/>
          </p:nvSpPr>
          <p:spPr>
            <a:xfrm>
              <a:off x="23622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72" name="Rectangle 171">
              <a:extLst>
                <a:ext uri="{FF2B5EF4-FFF2-40B4-BE49-F238E27FC236}">
                  <a16:creationId xmlns:a16="http://schemas.microsoft.com/office/drawing/2014/main" id="{E8A98BC3-D6E2-D8F6-9A9A-CD8C9492723B}"/>
                </a:ext>
              </a:extLst>
            </p:cNvPr>
            <p:cNvSpPr/>
            <p:nvPr/>
          </p:nvSpPr>
          <p:spPr>
            <a:xfrm>
              <a:off x="29718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grpSp>
        <p:nvGrpSpPr>
          <p:cNvPr id="173" name="Group 172">
            <a:extLst>
              <a:ext uri="{FF2B5EF4-FFF2-40B4-BE49-F238E27FC236}">
                <a16:creationId xmlns:a16="http://schemas.microsoft.com/office/drawing/2014/main" id="{47B07424-40EB-602B-3779-736F12E3C2F5}"/>
              </a:ext>
            </a:extLst>
          </p:cNvPr>
          <p:cNvGrpSpPr/>
          <p:nvPr/>
        </p:nvGrpSpPr>
        <p:grpSpPr>
          <a:xfrm>
            <a:off x="228600" y="5638800"/>
            <a:ext cx="7543800" cy="457200"/>
            <a:chOff x="533400" y="3276600"/>
            <a:chExt cx="3048000" cy="457200"/>
          </a:xfrm>
        </p:grpSpPr>
        <p:sp>
          <p:nvSpPr>
            <p:cNvPr id="174" name="Rectangle 173">
              <a:extLst>
                <a:ext uri="{FF2B5EF4-FFF2-40B4-BE49-F238E27FC236}">
                  <a16:creationId xmlns:a16="http://schemas.microsoft.com/office/drawing/2014/main" id="{18891416-B755-0A40-BA5D-58266B9BB56D}"/>
                </a:ext>
              </a:extLst>
            </p:cNvPr>
            <p:cNvSpPr/>
            <p:nvPr/>
          </p:nvSpPr>
          <p:spPr>
            <a:xfrm>
              <a:off x="5334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75" name="Rectangle 174">
              <a:extLst>
                <a:ext uri="{FF2B5EF4-FFF2-40B4-BE49-F238E27FC236}">
                  <a16:creationId xmlns:a16="http://schemas.microsoft.com/office/drawing/2014/main" id="{4C7E22B7-5421-61B5-FBCC-8EEEEEA57890}"/>
                </a:ext>
              </a:extLst>
            </p:cNvPr>
            <p:cNvSpPr/>
            <p:nvPr/>
          </p:nvSpPr>
          <p:spPr>
            <a:xfrm>
              <a:off x="11430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76" name="Rectangle 175">
              <a:extLst>
                <a:ext uri="{FF2B5EF4-FFF2-40B4-BE49-F238E27FC236}">
                  <a16:creationId xmlns:a16="http://schemas.microsoft.com/office/drawing/2014/main" id="{0E842333-4946-BECE-F320-D42713078CB8}"/>
                </a:ext>
              </a:extLst>
            </p:cNvPr>
            <p:cNvSpPr/>
            <p:nvPr/>
          </p:nvSpPr>
          <p:spPr>
            <a:xfrm>
              <a:off x="17526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177" name="Rectangle 176">
              <a:extLst>
                <a:ext uri="{FF2B5EF4-FFF2-40B4-BE49-F238E27FC236}">
                  <a16:creationId xmlns:a16="http://schemas.microsoft.com/office/drawing/2014/main" id="{0B4A1B75-8F3B-43DE-14E6-2F6A7ED48200}"/>
                </a:ext>
              </a:extLst>
            </p:cNvPr>
            <p:cNvSpPr/>
            <p:nvPr/>
          </p:nvSpPr>
          <p:spPr>
            <a:xfrm>
              <a:off x="23622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78" name="Rectangle 177">
              <a:extLst>
                <a:ext uri="{FF2B5EF4-FFF2-40B4-BE49-F238E27FC236}">
                  <a16:creationId xmlns:a16="http://schemas.microsoft.com/office/drawing/2014/main" id="{0739DD6A-3333-8AD5-9B7E-0F7AE3F92200}"/>
                </a:ext>
              </a:extLst>
            </p:cNvPr>
            <p:cNvSpPr/>
            <p:nvPr/>
          </p:nvSpPr>
          <p:spPr>
            <a:xfrm>
              <a:off x="29718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grpSp>
        <p:nvGrpSpPr>
          <p:cNvPr id="179" name="Group 178">
            <a:extLst>
              <a:ext uri="{FF2B5EF4-FFF2-40B4-BE49-F238E27FC236}">
                <a16:creationId xmlns:a16="http://schemas.microsoft.com/office/drawing/2014/main" id="{7990AA49-80DC-6566-D7AA-78DF2216D76C}"/>
              </a:ext>
            </a:extLst>
          </p:cNvPr>
          <p:cNvGrpSpPr/>
          <p:nvPr/>
        </p:nvGrpSpPr>
        <p:grpSpPr>
          <a:xfrm>
            <a:off x="228600" y="5181600"/>
            <a:ext cx="7543800" cy="457200"/>
            <a:chOff x="533400" y="3276600"/>
            <a:chExt cx="3048000" cy="457200"/>
          </a:xfrm>
        </p:grpSpPr>
        <p:sp>
          <p:nvSpPr>
            <p:cNvPr id="180" name="Rectangle 179">
              <a:extLst>
                <a:ext uri="{FF2B5EF4-FFF2-40B4-BE49-F238E27FC236}">
                  <a16:creationId xmlns:a16="http://schemas.microsoft.com/office/drawing/2014/main" id="{4A181C27-54C1-D400-3724-613429E446DA}"/>
                </a:ext>
              </a:extLst>
            </p:cNvPr>
            <p:cNvSpPr/>
            <p:nvPr/>
          </p:nvSpPr>
          <p:spPr>
            <a:xfrm>
              <a:off x="5334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81" name="Rectangle 180">
              <a:extLst>
                <a:ext uri="{FF2B5EF4-FFF2-40B4-BE49-F238E27FC236}">
                  <a16:creationId xmlns:a16="http://schemas.microsoft.com/office/drawing/2014/main" id="{E9C3424F-DDA2-D326-EFA5-B2B367A6BBDA}"/>
                </a:ext>
              </a:extLst>
            </p:cNvPr>
            <p:cNvSpPr/>
            <p:nvPr/>
          </p:nvSpPr>
          <p:spPr>
            <a:xfrm>
              <a:off x="11430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82" name="Rectangle 181">
              <a:extLst>
                <a:ext uri="{FF2B5EF4-FFF2-40B4-BE49-F238E27FC236}">
                  <a16:creationId xmlns:a16="http://schemas.microsoft.com/office/drawing/2014/main" id="{223101BF-169E-1B3A-5DC4-8B3C12E9A70F}"/>
                </a:ext>
              </a:extLst>
            </p:cNvPr>
            <p:cNvSpPr/>
            <p:nvPr/>
          </p:nvSpPr>
          <p:spPr>
            <a:xfrm>
              <a:off x="1752600" y="3276600"/>
              <a:ext cx="609600" cy="457200"/>
            </a:xfrm>
            <a:prstGeom prst="rect">
              <a:avLst/>
            </a:prstGeom>
            <a:no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183" name="Rectangle 182">
              <a:extLst>
                <a:ext uri="{FF2B5EF4-FFF2-40B4-BE49-F238E27FC236}">
                  <a16:creationId xmlns:a16="http://schemas.microsoft.com/office/drawing/2014/main" id="{AFC50261-D5B2-2771-099A-91EE127C2627}"/>
                </a:ext>
              </a:extLst>
            </p:cNvPr>
            <p:cNvSpPr/>
            <p:nvPr/>
          </p:nvSpPr>
          <p:spPr>
            <a:xfrm>
              <a:off x="23622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84" name="Rectangle 183">
              <a:extLst>
                <a:ext uri="{FF2B5EF4-FFF2-40B4-BE49-F238E27FC236}">
                  <a16:creationId xmlns:a16="http://schemas.microsoft.com/office/drawing/2014/main" id="{746DCE2C-1F66-CA4F-B9DB-B849C5B2EFA5}"/>
                </a:ext>
              </a:extLst>
            </p:cNvPr>
            <p:cNvSpPr/>
            <p:nvPr/>
          </p:nvSpPr>
          <p:spPr>
            <a:xfrm>
              <a:off x="2971800" y="3276600"/>
              <a:ext cx="609600" cy="457200"/>
            </a:xfrm>
            <a:prstGeom prst="rect">
              <a:avLst/>
            </a:prstGeom>
            <a:no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sp>
        <p:nvSpPr>
          <p:cNvPr id="151" name="Rectangle 150">
            <a:extLst>
              <a:ext uri="{FF2B5EF4-FFF2-40B4-BE49-F238E27FC236}">
                <a16:creationId xmlns:a16="http://schemas.microsoft.com/office/drawing/2014/main" id="{B434E196-F872-20FF-A53C-79EAE5D78D6B}"/>
              </a:ext>
            </a:extLst>
          </p:cNvPr>
          <p:cNvSpPr/>
          <p:nvPr/>
        </p:nvSpPr>
        <p:spPr>
          <a:xfrm>
            <a:off x="215454" y="3803629"/>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52" name="Rectangle 151">
            <a:extLst>
              <a:ext uri="{FF2B5EF4-FFF2-40B4-BE49-F238E27FC236}">
                <a16:creationId xmlns:a16="http://schemas.microsoft.com/office/drawing/2014/main" id="{D137DDB4-7C66-3F37-20B2-7E4480C1042E}"/>
              </a:ext>
            </a:extLst>
          </p:cNvPr>
          <p:cNvSpPr/>
          <p:nvPr/>
        </p:nvSpPr>
        <p:spPr>
          <a:xfrm>
            <a:off x="1724214" y="3803629"/>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85" name="Rectangle 184">
            <a:extLst>
              <a:ext uri="{FF2B5EF4-FFF2-40B4-BE49-F238E27FC236}">
                <a16:creationId xmlns:a16="http://schemas.microsoft.com/office/drawing/2014/main" id="{2D0129C3-B6F2-F1DB-4548-CF770D7398BC}"/>
              </a:ext>
            </a:extLst>
          </p:cNvPr>
          <p:cNvSpPr/>
          <p:nvPr/>
        </p:nvSpPr>
        <p:spPr>
          <a:xfrm>
            <a:off x="215454" y="42672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86" name="Rectangle 185">
            <a:extLst>
              <a:ext uri="{FF2B5EF4-FFF2-40B4-BE49-F238E27FC236}">
                <a16:creationId xmlns:a16="http://schemas.microsoft.com/office/drawing/2014/main" id="{FD946E1F-BD9C-D849-6243-A7E9AFC13281}"/>
              </a:ext>
            </a:extLst>
          </p:cNvPr>
          <p:cNvSpPr/>
          <p:nvPr/>
        </p:nvSpPr>
        <p:spPr>
          <a:xfrm>
            <a:off x="1724214" y="42672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89" name="Rectangle 188">
            <a:extLst>
              <a:ext uri="{FF2B5EF4-FFF2-40B4-BE49-F238E27FC236}">
                <a16:creationId xmlns:a16="http://schemas.microsoft.com/office/drawing/2014/main" id="{63489B37-D870-305D-74EB-2A33833DFF52}"/>
              </a:ext>
            </a:extLst>
          </p:cNvPr>
          <p:cNvSpPr/>
          <p:nvPr/>
        </p:nvSpPr>
        <p:spPr>
          <a:xfrm>
            <a:off x="215454" y="47244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90" name="Rectangle 189">
            <a:extLst>
              <a:ext uri="{FF2B5EF4-FFF2-40B4-BE49-F238E27FC236}">
                <a16:creationId xmlns:a16="http://schemas.microsoft.com/office/drawing/2014/main" id="{90A1A466-E9EA-E285-10D5-105CDECFED34}"/>
              </a:ext>
            </a:extLst>
          </p:cNvPr>
          <p:cNvSpPr/>
          <p:nvPr/>
        </p:nvSpPr>
        <p:spPr>
          <a:xfrm>
            <a:off x="1724214" y="47244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93" name="Rectangle 192">
            <a:extLst>
              <a:ext uri="{FF2B5EF4-FFF2-40B4-BE49-F238E27FC236}">
                <a16:creationId xmlns:a16="http://schemas.microsoft.com/office/drawing/2014/main" id="{D52A2890-5DFD-8D08-C2FF-0A167CC2C79C}"/>
              </a:ext>
            </a:extLst>
          </p:cNvPr>
          <p:cNvSpPr/>
          <p:nvPr/>
        </p:nvSpPr>
        <p:spPr>
          <a:xfrm>
            <a:off x="215454" y="51816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94" name="Rectangle 193">
            <a:extLst>
              <a:ext uri="{FF2B5EF4-FFF2-40B4-BE49-F238E27FC236}">
                <a16:creationId xmlns:a16="http://schemas.microsoft.com/office/drawing/2014/main" id="{C53D572B-0A7D-EFB0-FF46-9EF8F87CE1B2}"/>
              </a:ext>
            </a:extLst>
          </p:cNvPr>
          <p:cNvSpPr/>
          <p:nvPr/>
        </p:nvSpPr>
        <p:spPr>
          <a:xfrm>
            <a:off x="1724214" y="51816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97" name="Rectangle 196">
            <a:extLst>
              <a:ext uri="{FF2B5EF4-FFF2-40B4-BE49-F238E27FC236}">
                <a16:creationId xmlns:a16="http://schemas.microsoft.com/office/drawing/2014/main" id="{0CEF03A0-EA30-304A-1CFC-464B8F07237F}"/>
              </a:ext>
            </a:extLst>
          </p:cNvPr>
          <p:cNvSpPr/>
          <p:nvPr/>
        </p:nvSpPr>
        <p:spPr>
          <a:xfrm>
            <a:off x="215454" y="56388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98" name="Rectangle 197">
            <a:extLst>
              <a:ext uri="{FF2B5EF4-FFF2-40B4-BE49-F238E27FC236}">
                <a16:creationId xmlns:a16="http://schemas.microsoft.com/office/drawing/2014/main" id="{D73712D9-C235-8D53-F1C0-D3A62A63693E}"/>
              </a:ext>
            </a:extLst>
          </p:cNvPr>
          <p:cNvSpPr/>
          <p:nvPr/>
        </p:nvSpPr>
        <p:spPr>
          <a:xfrm>
            <a:off x="1724214" y="56388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3" name="Content Placeholder 2"/>
          <p:cNvSpPr>
            <a:spLocks noGrp="1"/>
          </p:cNvSpPr>
          <p:nvPr>
            <p:ph idx="1"/>
          </p:nvPr>
        </p:nvSpPr>
        <p:spPr>
          <a:xfrm>
            <a:off x="304800" y="762000"/>
            <a:ext cx="8763000" cy="2934101"/>
          </a:xfrm>
        </p:spPr>
        <p:txBody>
          <a:bodyPr>
            <a:normAutofit/>
          </a:bodyPr>
          <a:lstStyle/>
          <a:p>
            <a:r>
              <a:rPr lang="en-US" sz="2800" dirty="0"/>
              <a:t>Nominally, the processor executes instructions one after the other</a:t>
            </a:r>
          </a:p>
          <a:p>
            <a:r>
              <a:rPr lang="en-US" sz="2800" dirty="0"/>
              <a:t>Instruction execution consists of multiple steps</a:t>
            </a:r>
          </a:p>
          <a:p>
            <a:pPr lvl="1"/>
            <a:r>
              <a:rPr lang="en-US" sz="2400" dirty="0"/>
              <a:t>Each uses a different unit</a:t>
            </a:r>
          </a:p>
          <a:p>
            <a:r>
              <a:rPr lang="en-US" dirty="0"/>
              <a:t>Pipelining increases </a:t>
            </a:r>
            <a:r>
              <a:rPr lang="en-US" dirty="0" err="1"/>
              <a:t>utilisation</a:t>
            </a:r>
            <a:r>
              <a:rPr lang="en-US" dirty="0"/>
              <a:t> by executing steps of multiple instructions</a:t>
            </a:r>
          </a:p>
        </p:txBody>
      </p:sp>
      <p:sp>
        <p:nvSpPr>
          <p:cNvPr id="153" name="Rectangle 152">
            <a:extLst>
              <a:ext uri="{FF2B5EF4-FFF2-40B4-BE49-F238E27FC236}">
                <a16:creationId xmlns:a16="http://schemas.microsoft.com/office/drawing/2014/main" id="{E0132786-5873-F77F-4143-82E9AA697238}"/>
              </a:ext>
            </a:extLst>
          </p:cNvPr>
          <p:cNvSpPr/>
          <p:nvPr/>
        </p:nvSpPr>
        <p:spPr>
          <a:xfrm>
            <a:off x="3232974" y="3803629"/>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lang="en-US" sz="1600" kern="0" dirty="0">
                <a:solidFill>
                  <a:srgbClr val="000000"/>
                </a:solidFill>
                <a:latin typeface="Arial"/>
                <a:cs typeface="Arial"/>
              </a:rPr>
              <a:t>Execute</a:t>
            </a:r>
            <a:endParaRPr kumimoji="0" lang="en-US" sz="1600" b="0" i="0" u="none" strike="noStrike" kern="0" cap="none" spc="0" normalizeH="0" baseline="0" noProof="0" dirty="0">
              <a:ln>
                <a:noFill/>
              </a:ln>
              <a:solidFill>
                <a:srgbClr val="000000"/>
              </a:solidFill>
              <a:effectLst/>
              <a:uLnTx/>
              <a:uFillTx/>
              <a:latin typeface="Arial"/>
              <a:ea typeface="+mn-ea"/>
              <a:cs typeface="Arial"/>
            </a:endParaRPr>
          </a:p>
        </p:txBody>
      </p:sp>
      <p:sp>
        <p:nvSpPr>
          <p:cNvPr id="154" name="Rectangle 153">
            <a:extLst>
              <a:ext uri="{FF2B5EF4-FFF2-40B4-BE49-F238E27FC236}">
                <a16:creationId xmlns:a16="http://schemas.microsoft.com/office/drawing/2014/main" id="{8BF5A945-C143-7D04-1635-CA63A82F4A11}"/>
              </a:ext>
            </a:extLst>
          </p:cNvPr>
          <p:cNvSpPr/>
          <p:nvPr/>
        </p:nvSpPr>
        <p:spPr>
          <a:xfrm>
            <a:off x="4741734" y="3803629"/>
            <a:ext cx="1508760" cy="457200"/>
          </a:xfrm>
          <a:prstGeom prst="rect">
            <a:avLst/>
          </a:prstGeom>
          <a:solidFill>
            <a:srgbClr val="FF6600"/>
          </a:solid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87" name="Rectangle 186">
            <a:extLst>
              <a:ext uri="{FF2B5EF4-FFF2-40B4-BE49-F238E27FC236}">
                <a16:creationId xmlns:a16="http://schemas.microsoft.com/office/drawing/2014/main" id="{88D73692-E737-575A-1386-23634A820EFF}"/>
              </a:ext>
            </a:extLst>
          </p:cNvPr>
          <p:cNvSpPr/>
          <p:nvPr/>
        </p:nvSpPr>
        <p:spPr>
          <a:xfrm>
            <a:off x="3232974" y="42672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188" name="Rectangle 187">
            <a:extLst>
              <a:ext uri="{FF2B5EF4-FFF2-40B4-BE49-F238E27FC236}">
                <a16:creationId xmlns:a16="http://schemas.microsoft.com/office/drawing/2014/main" id="{B33EB865-5B34-BE0C-0497-397E12557ABB}"/>
              </a:ext>
            </a:extLst>
          </p:cNvPr>
          <p:cNvSpPr/>
          <p:nvPr/>
        </p:nvSpPr>
        <p:spPr>
          <a:xfrm>
            <a:off x="4741734" y="4267200"/>
            <a:ext cx="1508760" cy="457200"/>
          </a:xfrm>
          <a:prstGeom prst="rect">
            <a:avLst/>
          </a:prstGeom>
          <a:solidFill>
            <a:srgbClr val="FF6600"/>
          </a:solid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91" name="Rectangle 190">
            <a:extLst>
              <a:ext uri="{FF2B5EF4-FFF2-40B4-BE49-F238E27FC236}">
                <a16:creationId xmlns:a16="http://schemas.microsoft.com/office/drawing/2014/main" id="{12FD1188-BF54-8687-8F0B-1398DF916607}"/>
              </a:ext>
            </a:extLst>
          </p:cNvPr>
          <p:cNvSpPr/>
          <p:nvPr/>
        </p:nvSpPr>
        <p:spPr>
          <a:xfrm>
            <a:off x="3232974" y="47244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192" name="Rectangle 191">
            <a:extLst>
              <a:ext uri="{FF2B5EF4-FFF2-40B4-BE49-F238E27FC236}">
                <a16:creationId xmlns:a16="http://schemas.microsoft.com/office/drawing/2014/main" id="{924BEDB6-81ED-B12A-86E0-E07F515F0DBD}"/>
              </a:ext>
            </a:extLst>
          </p:cNvPr>
          <p:cNvSpPr/>
          <p:nvPr/>
        </p:nvSpPr>
        <p:spPr>
          <a:xfrm>
            <a:off x="4741734" y="4724400"/>
            <a:ext cx="1508760" cy="457200"/>
          </a:xfrm>
          <a:prstGeom prst="rect">
            <a:avLst/>
          </a:prstGeom>
          <a:solidFill>
            <a:srgbClr val="FF6600"/>
          </a:solid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95" name="Rectangle 194">
            <a:extLst>
              <a:ext uri="{FF2B5EF4-FFF2-40B4-BE49-F238E27FC236}">
                <a16:creationId xmlns:a16="http://schemas.microsoft.com/office/drawing/2014/main" id="{EF23E54B-C6BA-E3CC-6E51-EDBE5491081C}"/>
              </a:ext>
            </a:extLst>
          </p:cNvPr>
          <p:cNvSpPr/>
          <p:nvPr/>
        </p:nvSpPr>
        <p:spPr>
          <a:xfrm>
            <a:off x="3232974" y="51816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196" name="Rectangle 195">
            <a:extLst>
              <a:ext uri="{FF2B5EF4-FFF2-40B4-BE49-F238E27FC236}">
                <a16:creationId xmlns:a16="http://schemas.microsoft.com/office/drawing/2014/main" id="{1E09927D-8451-1E20-9A39-7E52A377C89A}"/>
              </a:ext>
            </a:extLst>
          </p:cNvPr>
          <p:cNvSpPr/>
          <p:nvPr/>
        </p:nvSpPr>
        <p:spPr>
          <a:xfrm>
            <a:off x="4741734" y="5181600"/>
            <a:ext cx="1508760" cy="457200"/>
          </a:xfrm>
          <a:prstGeom prst="rect">
            <a:avLst/>
          </a:prstGeom>
          <a:solidFill>
            <a:srgbClr val="FF6600"/>
          </a:solid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99" name="Rectangle 198">
            <a:extLst>
              <a:ext uri="{FF2B5EF4-FFF2-40B4-BE49-F238E27FC236}">
                <a16:creationId xmlns:a16="http://schemas.microsoft.com/office/drawing/2014/main" id="{96621180-F81F-9CEA-A657-DDF48F15E022}"/>
              </a:ext>
            </a:extLst>
          </p:cNvPr>
          <p:cNvSpPr/>
          <p:nvPr/>
        </p:nvSpPr>
        <p:spPr>
          <a:xfrm>
            <a:off x="3232974" y="5638800"/>
            <a:ext cx="1508760" cy="457200"/>
          </a:xfrm>
          <a:prstGeom prst="rect">
            <a:avLst/>
          </a:prstGeom>
          <a:solidFill>
            <a:srgbClr val="FF6600"/>
          </a:solid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2" name="Title 1"/>
          <p:cNvSpPr>
            <a:spLocks noGrp="1"/>
          </p:cNvSpPr>
          <p:nvPr>
            <p:ph type="title"/>
          </p:nvPr>
        </p:nvSpPr>
        <p:spPr/>
        <p:txBody>
          <a:bodyPr/>
          <a:lstStyle/>
          <a:p>
            <a:r>
              <a:rPr lang="en-US" dirty="0"/>
              <a:t>Instruction Pipelining</a:t>
            </a:r>
          </a:p>
        </p:txBody>
      </p:sp>
      <p:grpSp>
        <p:nvGrpSpPr>
          <p:cNvPr id="155" name="Group 154">
            <a:extLst>
              <a:ext uri="{FF2B5EF4-FFF2-40B4-BE49-F238E27FC236}">
                <a16:creationId xmlns:a16="http://schemas.microsoft.com/office/drawing/2014/main" id="{9A1B5EB0-2695-5C48-5983-28057CE727CE}"/>
              </a:ext>
            </a:extLst>
          </p:cNvPr>
          <p:cNvGrpSpPr/>
          <p:nvPr/>
        </p:nvGrpSpPr>
        <p:grpSpPr>
          <a:xfrm>
            <a:off x="228600" y="3810000"/>
            <a:ext cx="7543800" cy="457200"/>
            <a:chOff x="533400" y="3276600"/>
            <a:chExt cx="3048000" cy="457200"/>
          </a:xfrm>
          <a:solidFill>
            <a:srgbClr val="7FD13B"/>
          </a:solidFill>
        </p:grpSpPr>
        <p:sp>
          <p:nvSpPr>
            <p:cNvPr id="156" name="Rectangle 155">
              <a:extLst>
                <a:ext uri="{FF2B5EF4-FFF2-40B4-BE49-F238E27FC236}">
                  <a16:creationId xmlns:a16="http://schemas.microsoft.com/office/drawing/2014/main" id="{F3CFA2F1-11CD-DB97-9DC3-50CA5081451A}"/>
                </a:ext>
              </a:extLst>
            </p:cNvPr>
            <p:cNvSpPr/>
            <p:nvPr/>
          </p:nvSpPr>
          <p:spPr>
            <a:xfrm>
              <a:off x="5334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157" name="Rectangle 156">
              <a:extLst>
                <a:ext uri="{FF2B5EF4-FFF2-40B4-BE49-F238E27FC236}">
                  <a16:creationId xmlns:a16="http://schemas.microsoft.com/office/drawing/2014/main" id="{CB40F813-752F-B2E2-22BF-D5C8E97A9E49}"/>
                </a:ext>
              </a:extLst>
            </p:cNvPr>
            <p:cNvSpPr/>
            <p:nvPr/>
          </p:nvSpPr>
          <p:spPr>
            <a:xfrm>
              <a:off x="11430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158" name="Rectangle 157">
              <a:extLst>
                <a:ext uri="{FF2B5EF4-FFF2-40B4-BE49-F238E27FC236}">
                  <a16:creationId xmlns:a16="http://schemas.microsoft.com/office/drawing/2014/main" id="{A2FEE9B5-6166-9C27-D0AF-4C20B6072060}"/>
                </a:ext>
              </a:extLst>
            </p:cNvPr>
            <p:cNvSpPr/>
            <p:nvPr/>
          </p:nvSpPr>
          <p:spPr>
            <a:xfrm>
              <a:off x="17526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159" name="Rectangle 158">
              <a:extLst>
                <a:ext uri="{FF2B5EF4-FFF2-40B4-BE49-F238E27FC236}">
                  <a16:creationId xmlns:a16="http://schemas.microsoft.com/office/drawing/2014/main" id="{4A8E95F8-3AC5-6B69-53CF-E5C75C21F156}"/>
                </a:ext>
              </a:extLst>
            </p:cNvPr>
            <p:cNvSpPr/>
            <p:nvPr/>
          </p:nvSpPr>
          <p:spPr>
            <a:xfrm>
              <a:off x="2362200" y="3276600"/>
              <a:ext cx="609600" cy="457200"/>
            </a:xfrm>
            <a:prstGeom prst="rect">
              <a:avLst/>
            </a:prstGeom>
            <a:grp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160" name="Rectangle 159">
              <a:extLst>
                <a:ext uri="{FF2B5EF4-FFF2-40B4-BE49-F238E27FC236}">
                  <a16:creationId xmlns:a16="http://schemas.microsoft.com/office/drawing/2014/main" id="{C08454F0-B93D-E09D-F584-42833D9DCDE0}"/>
                </a:ext>
              </a:extLst>
            </p:cNvPr>
            <p:cNvSpPr/>
            <p:nvPr/>
          </p:nvSpPr>
          <p:spPr>
            <a:xfrm>
              <a:off x="2971800" y="3276600"/>
              <a:ext cx="609600" cy="457200"/>
            </a:xfrm>
            <a:prstGeom prst="rect">
              <a:avLst/>
            </a:prstGeom>
            <a:grp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grpSp>
        <p:nvGrpSpPr>
          <p:cNvPr id="200" name="Group 199">
            <a:extLst>
              <a:ext uri="{FF2B5EF4-FFF2-40B4-BE49-F238E27FC236}">
                <a16:creationId xmlns:a16="http://schemas.microsoft.com/office/drawing/2014/main" id="{87C949FC-C536-6FE5-AF5D-7F290BBEADAB}"/>
              </a:ext>
            </a:extLst>
          </p:cNvPr>
          <p:cNvGrpSpPr/>
          <p:nvPr/>
        </p:nvGrpSpPr>
        <p:grpSpPr>
          <a:xfrm>
            <a:off x="228600" y="4724400"/>
            <a:ext cx="7543800" cy="457200"/>
            <a:chOff x="533400" y="3276600"/>
            <a:chExt cx="3048000" cy="457200"/>
          </a:xfrm>
          <a:solidFill>
            <a:srgbClr val="7FD13B"/>
          </a:solidFill>
        </p:grpSpPr>
        <p:sp>
          <p:nvSpPr>
            <p:cNvPr id="201" name="Rectangle 200">
              <a:extLst>
                <a:ext uri="{FF2B5EF4-FFF2-40B4-BE49-F238E27FC236}">
                  <a16:creationId xmlns:a16="http://schemas.microsoft.com/office/drawing/2014/main" id="{3A9921BF-9FD4-0005-60EC-961CE7BB91A1}"/>
                </a:ext>
              </a:extLst>
            </p:cNvPr>
            <p:cNvSpPr/>
            <p:nvPr/>
          </p:nvSpPr>
          <p:spPr>
            <a:xfrm>
              <a:off x="5334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202" name="Rectangle 201">
              <a:extLst>
                <a:ext uri="{FF2B5EF4-FFF2-40B4-BE49-F238E27FC236}">
                  <a16:creationId xmlns:a16="http://schemas.microsoft.com/office/drawing/2014/main" id="{26E777F2-4D3B-359D-F1E6-FF662E3E5A30}"/>
                </a:ext>
              </a:extLst>
            </p:cNvPr>
            <p:cNvSpPr/>
            <p:nvPr/>
          </p:nvSpPr>
          <p:spPr>
            <a:xfrm>
              <a:off x="11430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203" name="Rectangle 202">
              <a:extLst>
                <a:ext uri="{FF2B5EF4-FFF2-40B4-BE49-F238E27FC236}">
                  <a16:creationId xmlns:a16="http://schemas.microsoft.com/office/drawing/2014/main" id="{9CEA305C-79AE-43EF-3226-2316B25AE9BD}"/>
                </a:ext>
              </a:extLst>
            </p:cNvPr>
            <p:cNvSpPr/>
            <p:nvPr/>
          </p:nvSpPr>
          <p:spPr>
            <a:xfrm>
              <a:off x="17526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204" name="Rectangle 203">
              <a:extLst>
                <a:ext uri="{FF2B5EF4-FFF2-40B4-BE49-F238E27FC236}">
                  <a16:creationId xmlns:a16="http://schemas.microsoft.com/office/drawing/2014/main" id="{BD7F4780-B97C-0CD6-0474-D196DA3BC22C}"/>
                </a:ext>
              </a:extLst>
            </p:cNvPr>
            <p:cNvSpPr/>
            <p:nvPr/>
          </p:nvSpPr>
          <p:spPr>
            <a:xfrm>
              <a:off x="2362200" y="3276600"/>
              <a:ext cx="609600" cy="457200"/>
            </a:xfrm>
            <a:prstGeom prst="rect">
              <a:avLst/>
            </a:prstGeom>
            <a:grp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205" name="Rectangle 204">
              <a:extLst>
                <a:ext uri="{FF2B5EF4-FFF2-40B4-BE49-F238E27FC236}">
                  <a16:creationId xmlns:a16="http://schemas.microsoft.com/office/drawing/2014/main" id="{5F312DBB-C160-3965-0745-85DB383E3646}"/>
                </a:ext>
              </a:extLst>
            </p:cNvPr>
            <p:cNvSpPr/>
            <p:nvPr/>
          </p:nvSpPr>
          <p:spPr>
            <a:xfrm>
              <a:off x="2971800" y="3276600"/>
              <a:ext cx="609600" cy="457200"/>
            </a:xfrm>
            <a:prstGeom prst="rect">
              <a:avLst/>
            </a:prstGeom>
            <a:grp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grpSp>
        <p:nvGrpSpPr>
          <p:cNvPr id="206" name="Group 205">
            <a:extLst>
              <a:ext uri="{FF2B5EF4-FFF2-40B4-BE49-F238E27FC236}">
                <a16:creationId xmlns:a16="http://schemas.microsoft.com/office/drawing/2014/main" id="{4925D4B0-6F3A-1745-5497-9BC843E25F0B}"/>
              </a:ext>
            </a:extLst>
          </p:cNvPr>
          <p:cNvGrpSpPr/>
          <p:nvPr/>
        </p:nvGrpSpPr>
        <p:grpSpPr>
          <a:xfrm>
            <a:off x="228600" y="4267200"/>
            <a:ext cx="7543800" cy="457200"/>
            <a:chOff x="533400" y="3276600"/>
            <a:chExt cx="3048000" cy="457200"/>
          </a:xfrm>
          <a:solidFill>
            <a:srgbClr val="7FD13B"/>
          </a:solidFill>
        </p:grpSpPr>
        <p:sp>
          <p:nvSpPr>
            <p:cNvPr id="207" name="Rectangle 206">
              <a:extLst>
                <a:ext uri="{FF2B5EF4-FFF2-40B4-BE49-F238E27FC236}">
                  <a16:creationId xmlns:a16="http://schemas.microsoft.com/office/drawing/2014/main" id="{E8C8F485-2998-8D7A-72C6-7B950B5A49A2}"/>
                </a:ext>
              </a:extLst>
            </p:cNvPr>
            <p:cNvSpPr/>
            <p:nvPr/>
          </p:nvSpPr>
          <p:spPr>
            <a:xfrm>
              <a:off x="5334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Fetch</a:t>
              </a:r>
            </a:p>
          </p:txBody>
        </p:sp>
        <p:sp>
          <p:nvSpPr>
            <p:cNvPr id="208" name="Rectangle 207">
              <a:extLst>
                <a:ext uri="{FF2B5EF4-FFF2-40B4-BE49-F238E27FC236}">
                  <a16:creationId xmlns:a16="http://schemas.microsoft.com/office/drawing/2014/main" id="{E1B81FAF-3631-A9C2-BF45-CE12B2B42273}"/>
                </a:ext>
              </a:extLst>
            </p:cNvPr>
            <p:cNvSpPr/>
            <p:nvPr/>
          </p:nvSpPr>
          <p:spPr>
            <a:xfrm>
              <a:off x="11430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Instruction Decode</a:t>
              </a:r>
            </a:p>
          </p:txBody>
        </p:sp>
        <p:sp>
          <p:nvSpPr>
            <p:cNvPr id="209" name="Rectangle 208">
              <a:extLst>
                <a:ext uri="{FF2B5EF4-FFF2-40B4-BE49-F238E27FC236}">
                  <a16:creationId xmlns:a16="http://schemas.microsoft.com/office/drawing/2014/main" id="{F9E588EE-AA1E-08F6-E355-E87DC821B2FD}"/>
                </a:ext>
              </a:extLst>
            </p:cNvPr>
            <p:cNvSpPr/>
            <p:nvPr/>
          </p:nvSpPr>
          <p:spPr>
            <a:xfrm>
              <a:off x="1752600" y="3276600"/>
              <a:ext cx="609600" cy="457200"/>
            </a:xfrm>
            <a:prstGeom prst="rect">
              <a:avLst/>
            </a:prstGeom>
            <a:grpFill/>
            <a:ln w="9525"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Execute</a:t>
              </a:r>
            </a:p>
          </p:txBody>
        </p:sp>
        <p:sp>
          <p:nvSpPr>
            <p:cNvPr id="210" name="Rectangle 209">
              <a:extLst>
                <a:ext uri="{FF2B5EF4-FFF2-40B4-BE49-F238E27FC236}">
                  <a16:creationId xmlns:a16="http://schemas.microsoft.com/office/drawing/2014/main" id="{2489D4AA-9A94-CBE6-323F-E7803201F162}"/>
                </a:ext>
              </a:extLst>
            </p:cNvPr>
            <p:cNvSpPr/>
            <p:nvPr/>
          </p:nvSpPr>
          <p:spPr>
            <a:xfrm>
              <a:off x="2362200" y="3276600"/>
              <a:ext cx="609600" cy="457200"/>
            </a:xfrm>
            <a:prstGeom prst="rect">
              <a:avLst/>
            </a:prstGeom>
            <a:grp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Memory</a:t>
              </a:r>
            </a:p>
          </p:txBody>
        </p:sp>
        <p:sp>
          <p:nvSpPr>
            <p:cNvPr id="211" name="Rectangle 210">
              <a:extLst>
                <a:ext uri="{FF2B5EF4-FFF2-40B4-BE49-F238E27FC236}">
                  <a16:creationId xmlns:a16="http://schemas.microsoft.com/office/drawing/2014/main" id="{773BB38D-7F4B-B20D-9E44-3C0B7D63CA55}"/>
                </a:ext>
              </a:extLst>
            </p:cNvPr>
            <p:cNvSpPr/>
            <p:nvPr/>
          </p:nvSpPr>
          <p:spPr>
            <a:xfrm>
              <a:off x="2971800" y="3276600"/>
              <a:ext cx="609600" cy="457200"/>
            </a:xfrm>
            <a:prstGeom prst="rect">
              <a:avLst/>
            </a:prstGeom>
            <a:grpFill/>
            <a:ln w="9525" cap="flat" cmpd="sng" algn="ctr">
              <a:solidFill>
                <a:sysClr val="windowText" lastClr="000000"/>
              </a:solidFill>
              <a:prstDash val="solid"/>
            </a:ln>
            <a:effectLst/>
          </p:spPr>
          <p:txBody>
            <a:bodyPr lIns="36000" rIns="36000" rtlCol="0" anchor="ct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rPr>
                <a:t>Write Back</a:t>
              </a:r>
            </a:p>
          </p:txBody>
        </p:sp>
      </p:grpSp>
      <p:sp>
        <p:nvSpPr>
          <p:cNvPr id="4" name="Footer Placeholder 3">
            <a:extLst>
              <a:ext uri="{FF2B5EF4-FFF2-40B4-BE49-F238E27FC236}">
                <a16:creationId xmlns:a16="http://schemas.microsoft.com/office/drawing/2014/main" id="{79F1979F-EF3B-0086-7B8C-6E5E8FA7BE59}"/>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3CD13F00-B268-37C6-842A-46D194D7A670}"/>
              </a:ext>
            </a:extLst>
          </p:cNvPr>
          <p:cNvSpPr>
            <a:spLocks noGrp="1"/>
          </p:cNvSpPr>
          <p:nvPr>
            <p:ph type="sldNum" sz="quarter" idx="12"/>
          </p:nvPr>
        </p:nvSpPr>
        <p:spPr/>
        <p:txBody>
          <a:bodyPr/>
          <a:lstStyle/>
          <a:p>
            <a:fld id="{C714EB55-CF6F-4C0C-B992-04610649AA02}" type="slidenum">
              <a:rPr lang="en-AU" smtClean="0"/>
              <a:t>33</a:t>
            </a:fld>
            <a:endParaRPr lang="en-AU"/>
          </a:p>
        </p:txBody>
      </p:sp>
    </p:spTree>
    <p:extLst>
      <p:ext uri="{BB962C8B-B14F-4D97-AF65-F5344CB8AC3E}">
        <p14:creationId xmlns:p14="http://schemas.microsoft.com/office/powerpoint/2010/main" val="34500203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85" grpId="0" animBg="1"/>
      <p:bldP spid="186" grpId="0" animBg="1"/>
      <p:bldP spid="189" grpId="0" animBg="1"/>
      <p:bldP spid="190" grpId="0" animBg="1"/>
      <p:bldP spid="193" grpId="0" animBg="1"/>
      <p:bldP spid="194" grpId="0" animBg="1"/>
      <p:bldP spid="197" grpId="0" animBg="1"/>
      <p:bldP spid="198" grpId="0" animBg="1"/>
      <p:bldP spid="153" grpId="0" animBg="1"/>
      <p:bldP spid="154" grpId="0" animBg="1"/>
      <p:bldP spid="187" grpId="0" animBg="1"/>
      <p:bldP spid="188" grpId="0" animBg="1"/>
      <p:bldP spid="191" grpId="0" animBg="1"/>
      <p:bldP spid="192" grpId="0" animBg="1"/>
      <p:bldP spid="195" grpId="0" animBg="1"/>
      <p:bldP spid="196" grpId="0" animBg="1"/>
      <p:bldP spid="19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vs. Memory</a:t>
            </a:r>
          </a:p>
        </p:txBody>
      </p:sp>
      <p:pic>
        <p:nvPicPr>
          <p:cNvPr id="6" name="Picture 5" descr="300px-Apple_IIe.jpg"/>
          <p:cNvPicPr>
            <a:picLocks noChangeAspect="1"/>
          </p:cNvPicPr>
          <p:nvPr/>
        </p:nvPicPr>
        <p:blipFill>
          <a:blip r:embed="rId2">
            <a:extLst>
              <a:ext uri="{BEBA8EAE-BF5A-486C-A8C5-ECC9F3942E4B}">
                <a14:imgProps xmlns:a14="http://schemas.microsoft.com/office/drawing/2010/main">
                  <a14:imgLayer r:embed="rId3">
                    <a14:imgEffect>
                      <a14:backgroundRemoval t="10000" b="90000" l="7000" r="91333">
                        <a14:foregroundMark x1="7333" y1="49667" x2="8667" y2="33000"/>
                        <a14:foregroundMark x1="90000" y1="57667" x2="91333" y2="61333"/>
                        <a14:backgroundMark x1="31000" y1="79333" x2="50333" y2="78333"/>
                        <a14:backgroundMark x1="50333" y1="78333" x2="67667" y2="72000"/>
                        <a14:backgroundMark x1="67667" y1="72000" x2="85000" y2="71000"/>
                      </a14:backgroundRemoval>
                    </a14:imgEffect>
                  </a14:imgLayer>
                </a14:imgProps>
              </a:ext>
              <a:ext uri="{28A0092B-C50C-407E-A947-70E740481C1C}">
                <a14:useLocalDpi xmlns:a14="http://schemas.microsoft.com/office/drawing/2010/main" val="0"/>
              </a:ext>
            </a:extLst>
          </a:blip>
          <a:stretch>
            <a:fillRect/>
          </a:stretch>
        </p:blipFill>
        <p:spPr>
          <a:xfrm>
            <a:off x="1673418" y="2079655"/>
            <a:ext cx="2677052" cy="2677052"/>
          </a:xfrm>
          <a:prstGeom prst="rect">
            <a:avLst/>
          </a:prstGeom>
        </p:spPr>
      </p:pic>
      <p:sp>
        <p:nvSpPr>
          <p:cNvPr id="7" name="TextBox 6"/>
          <p:cNvSpPr txBox="1"/>
          <p:nvPr/>
        </p:nvSpPr>
        <p:spPr>
          <a:xfrm>
            <a:off x="5361200" y="1848823"/>
            <a:ext cx="1427494" cy="830997"/>
          </a:xfrm>
          <a:prstGeom prst="rect">
            <a:avLst/>
          </a:prstGeom>
          <a:noFill/>
        </p:spPr>
        <p:txBody>
          <a:bodyPr wrap="none" rtlCol="0">
            <a:spAutoFit/>
          </a:bodyPr>
          <a:lstStyle/>
          <a:p>
            <a:pPr algn="ctr"/>
            <a:r>
              <a:rPr lang="en-US" sz="2400" b="1" dirty="0"/>
              <a:t>Processor</a:t>
            </a:r>
          </a:p>
          <a:p>
            <a:pPr algn="ctr"/>
            <a:r>
              <a:rPr lang="en-US" sz="2400" b="1" dirty="0"/>
              <a:t>Speed</a:t>
            </a:r>
          </a:p>
        </p:txBody>
      </p:sp>
      <p:sp>
        <p:nvSpPr>
          <p:cNvPr id="8" name="TextBox 7"/>
          <p:cNvSpPr txBox="1"/>
          <p:nvPr/>
        </p:nvSpPr>
        <p:spPr>
          <a:xfrm>
            <a:off x="5581586" y="3206103"/>
            <a:ext cx="986718" cy="461665"/>
          </a:xfrm>
          <a:prstGeom prst="rect">
            <a:avLst/>
          </a:prstGeom>
          <a:noFill/>
        </p:spPr>
        <p:txBody>
          <a:bodyPr wrap="none" rtlCol="0">
            <a:spAutoFit/>
          </a:bodyPr>
          <a:lstStyle/>
          <a:p>
            <a:r>
              <a:rPr lang="en-US" sz="2400" dirty="0"/>
              <a:t>1 MHz</a:t>
            </a:r>
          </a:p>
        </p:txBody>
      </p:sp>
      <p:sp>
        <p:nvSpPr>
          <p:cNvPr id="9" name="TextBox 8"/>
          <p:cNvSpPr txBox="1"/>
          <p:nvPr/>
        </p:nvSpPr>
        <p:spPr>
          <a:xfrm>
            <a:off x="5192958" y="5596908"/>
            <a:ext cx="1917513" cy="461665"/>
          </a:xfrm>
          <a:prstGeom prst="rect">
            <a:avLst/>
          </a:prstGeom>
          <a:noFill/>
        </p:spPr>
        <p:txBody>
          <a:bodyPr wrap="none" rtlCol="0">
            <a:spAutoFit/>
          </a:bodyPr>
          <a:lstStyle/>
          <a:p>
            <a:r>
              <a:rPr lang="en-US" sz="2400" dirty="0"/>
              <a:t>20×3700 MHz</a:t>
            </a:r>
          </a:p>
        </p:txBody>
      </p:sp>
      <p:sp>
        <p:nvSpPr>
          <p:cNvPr id="10" name="TextBox 9"/>
          <p:cNvSpPr txBox="1"/>
          <p:nvPr/>
        </p:nvSpPr>
        <p:spPr>
          <a:xfrm>
            <a:off x="8731456" y="1848823"/>
            <a:ext cx="1279617" cy="830997"/>
          </a:xfrm>
          <a:prstGeom prst="rect">
            <a:avLst/>
          </a:prstGeom>
          <a:noFill/>
        </p:spPr>
        <p:txBody>
          <a:bodyPr wrap="none" rtlCol="0">
            <a:spAutoFit/>
          </a:bodyPr>
          <a:lstStyle/>
          <a:p>
            <a:pPr algn="ctr"/>
            <a:r>
              <a:rPr lang="en-US" sz="2400" b="1" dirty="0"/>
              <a:t>Memory</a:t>
            </a:r>
          </a:p>
          <a:p>
            <a:pPr algn="ctr"/>
            <a:r>
              <a:rPr lang="en-US" sz="2400" b="1" dirty="0"/>
              <a:t>Latency</a:t>
            </a:r>
          </a:p>
        </p:txBody>
      </p:sp>
      <p:sp>
        <p:nvSpPr>
          <p:cNvPr id="11" name="TextBox 10"/>
          <p:cNvSpPr txBox="1"/>
          <p:nvPr/>
        </p:nvSpPr>
        <p:spPr>
          <a:xfrm>
            <a:off x="8869114" y="3206103"/>
            <a:ext cx="1004301" cy="461665"/>
          </a:xfrm>
          <a:prstGeom prst="rect">
            <a:avLst/>
          </a:prstGeom>
          <a:noFill/>
        </p:spPr>
        <p:txBody>
          <a:bodyPr wrap="none" rtlCol="0">
            <a:spAutoFit/>
          </a:bodyPr>
          <a:lstStyle/>
          <a:p>
            <a:r>
              <a:rPr lang="en-US" sz="2400" dirty="0"/>
              <a:t>500 ns</a:t>
            </a:r>
          </a:p>
        </p:txBody>
      </p:sp>
      <p:sp>
        <p:nvSpPr>
          <p:cNvPr id="12" name="TextBox 11"/>
          <p:cNvSpPr txBox="1"/>
          <p:nvPr/>
        </p:nvSpPr>
        <p:spPr>
          <a:xfrm>
            <a:off x="8947110" y="5596908"/>
            <a:ext cx="846707" cy="461665"/>
          </a:xfrm>
          <a:prstGeom prst="rect">
            <a:avLst/>
          </a:prstGeom>
          <a:noFill/>
        </p:spPr>
        <p:txBody>
          <a:bodyPr wrap="none" rtlCol="0">
            <a:spAutoFit/>
          </a:bodyPr>
          <a:lstStyle/>
          <a:p>
            <a:r>
              <a:rPr lang="en-US" sz="2400" dirty="0"/>
              <a:t>50 ns</a:t>
            </a:r>
          </a:p>
        </p:txBody>
      </p:sp>
      <p:pic>
        <p:nvPicPr>
          <p:cNvPr id="1026" name="Picture 2">
            <a:extLst>
              <a:ext uri="{FF2B5EF4-FFF2-40B4-BE49-F238E27FC236}">
                <a16:creationId xmlns:a16="http://schemas.microsoft.com/office/drawing/2014/main" id="{D27DCEE9-BFB7-4F49-928E-E791CC6C64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733" y="4336536"/>
            <a:ext cx="3574608" cy="238629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7E7DE0A-EA4A-4096-8CCD-9C17A071A88F}"/>
              </a:ext>
            </a:extLst>
          </p:cNvPr>
          <p:cNvSpPr>
            <a:spLocks noGrp="1"/>
          </p:cNvSpPr>
          <p:nvPr>
            <p:ph type="sldNum" sz="quarter" idx="4294967295"/>
          </p:nvPr>
        </p:nvSpPr>
        <p:spPr>
          <a:xfrm>
            <a:off x="9448800" y="6492875"/>
            <a:ext cx="2743200" cy="365125"/>
          </a:xfrm>
        </p:spPr>
        <p:txBody>
          <a:bodyPr/>
          <a:lstStyle/>
          <a:p>
            <a:fld id="{374F2272-DD5C-4C56-98F6-AE69EEBD7895}" type="slidenum">
              <a:rPr lang="en-AU" smtClean="0"/>
              <a:t>34</a:t>
            </a:fld>
            <a:endParaRPr lang="en-AU"/>
          </a:p>
        </p:txBody>
      </p:sp>
    </p:spTree>
    <p:extLst>
      <p:ext uri="{BB962C8B-B14F-4D97-AF65-F5344CB8AC3E}">
        <p14:creationId xmlns:p14="http://schemas.microsoft.com/office/powerpoint/2010/main" val="71147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Bridging the gap</a:t>
            </a:r>
          </a:p>
        </p:txBody>
      </p:sp>
      <p:sp>
        <p:nvSpPr>
          <p:cNvPr id="13" name="Content Placeholder 12"/>
          <p:cNvSpPr>
            <a:spLocks noGrp="1"/>
          </p:cNvSpPr>
          <p:nvPr>
            <p:ph sz="quarter" idx="10"/>
          </p:nvPr>
        </p:nvSpPr>
        <p:spPr>
          <a:xfrm>
            <a:off x="551328" y="1285875"/>
            <a:ext cx="5763747" cy="5059339"/>
          </a:xfrm>
        </p:spPr>
        <p:txBody>
          <a:bodyPr>
            <a:noAutofit/>
          </a:bodyPr>
          <a:lstStyle/>
          <a:p>
            <a:pPr marL="0" indent="0">
              <a:buNone/>
            </a:pPr>
            <a:r>
              <a:rPr lang="en-US" sz="3200" dirty="0"/>
              <a:t>Cache </a:t>
            </a:r>
            <a:r>
              <a:rPr lang="en-US" sz="3200" dirty="0" err="1"/>
              <a:t>utilises</a:t>
            </a:r>
            <a:r>
              <a:rPr lang="en-US" sz="3200" dirty="0"/>
              <a:t> locality to bridge the gap</a:t>
            </a:r>
          </a:p>
          <a:p>
            <a:r>
              <a:rPr lang="en-US" sz="3200" dirty="0"/>
              <a:t>Divides memory into </a:t>
            </a:r>
            <a:r>
              <a:rPr lang="en-US" sz="3200" i="1" dirty="0"/>
              <a:t>lines</a:t>
            </a:r>
            <a:endParaRPr lang="en-US" sz="3200" dirty="0"/>
          </a:p>
          <a:p>
            <a:r>
              <a:rPr lang="en-US" sz="3200" dirty="0"/>
              <a:t>Stores recently used lines</a:t>
            </a:r>
          </a:p>
          <a:p>
            <a:endParaRPr lang="en-US" sz="2400" dirty="0"/>
          </a:p>
          <a:p>
            <a:r>
              <a:rPr lang="en-US" sz="3200" dirty="0"/>
              <a:t>In a </a:t>
            </a:r>
            <a:r>
              <a:rPr lang="en-US" sz="3200" i="1" dirty="0"/>
              <a:t>cache</a:t>
            </a:r>
            <a:r>
              <a:rPr lang="en-US" sz="3200" dirty="0"/>
              <a:t> </a:t>
            </a:r>
            <a:r>
              <a:rPr lang="en-US" sz="3200" i="1" dirty="0"/>
              <a:t>hit</a:t>
            </a:r>
            <a:r>
              <a:rPr lang="en-US" sz="3200" dirty="0"/>
              <a:t>, data is retrieved from the cache</a:t>
            </a:r>
          </a:p>
          <a:p>
            <a:r>
              <a:rPr lang="en-US" sz="3200" dirty="0"/>
              <a:t>In a </a:t>
            </a:r>
            <a:r>
              <a:rPr lang="en-US" sz="3200" i="1" dirty="0"/>
              <a:t>cache miss</a:t>
            </a:r>
            <a:r>
              <a:rPr lang="en-US" sz="3200" dirty="0"/>
              <a:t>, data is retrieved from memory and inserted to the cache</a:t>
            </a:r>
          </a:p>
        </p:txBody>
      </p:sp>
      <p:sp>
        <p:nvSpPr>
          <p:cNvPr id="32" name="Rectangle 31"/>
          <p:cNvSpPr/>
          <p:nvPr/>
        </p:nvSpPr>
        <p:spPr>
          <a:xfrm>
            <a:off x="8870211" y="1631454"/>
            <a:ext cx="783379" cy="655234"/>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
              <a:cs typeface=""/>
            </a:endParaRPr>
          </a:p>
        </p:txBody>
      </p:sp>
      <p:sp>
        <p:nvSpPr>
          <p:cNvPr id="33" name="TextBox 32"/>
          <p:cNvSpPr txBox="1"/>
          <p:nvPr/>
        </p:nvSpPr>
        <p:spPr>
          <a:xfrm>
            <a:off x="8711227" y="1165804"/>
            <a:ext cx="1101346" cy="369332"/>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Processor</a:t>
            </a:r>
          </a:p>
        </p:txBody>
      </p:sp>
      <p:sp>
        <p:nvSpPr>
          <p:cNvPr id="34" name="Rectangle 33"/>
          <p:cNvSpPr/>
          <p:nvPr/>
        </p:nvSpPr>
        <p:spPr>
          <a:xfrm>
            <a:off x="7193065" y="4898862"/>
            <a:ext cx="3634631" cy="283710"/>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35" name="TextBox 34"/>
          <p:cNvSpPr txBox="1"/>
          <p:nvPr/>
        </p:nvSpPr>
        <p:spPr>
          <a:xfrm>
            <a:off x="8558639" y="5231860"/>
            <a:ext cx="98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Memory</a:t>
            </a:r>
          </a:p>
        </p:txBody>
      </p:sp>
      <p:sp>
        <p:nvSpPr>
          <p:cNvPr id="36" name="Rectangle 35"/>
          <p:cNvSpPr/>
          <p:nvPr/>
        </p:nvSpPr>
        <p:spPr>
          <a:xfrm>
            <a:off x="8400888" y="2739199"/>
            <a:ext cx="2002559" cy="283710"/>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37" name="Rectangle 36"/>
          <p:cNvSpPr/>
          <p:nvPr/>
        </p:nvSpPr>
        <p:spPr>
          <a:xfrm>
            <a:off x="9010381" y="2739199"/>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38" name="Rectangle 37"/>
          <p:cNvSpPr/>
          <p:nvPr/>
        </p:nvSpPr>
        <p:spPr>
          <a:xfrm>
            <a:off x="9010381" y="2739199"/>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39" name="TextBox 38"/>
          <p:cNvSpPr txBox="1"/>
          <p:nvPr/>
        </p:nvSpPr>
        <p:spPr>
          <a:xfrm>
            <a:off x="9684809" y="3022909"/>
            <a:ext cx="75205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Cache</a:t>
            </a:r>
          </a:p>
        </p:txBody>
      </p:sp>
      <p:sp>
        <p:nvSpPr>
          <p:cNvPr id="40" name="Rectangle 39"/>
          <p:cNvSpPr/>
          <p:nvPr/>
        </p:nvSpPr>
        <p:spPr>
          <a:xfrm>
            <a:off x="8167366" y="4898862"/>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41" name="Rectangle 40"/>
          <p:cNvSpPr/>
          <p:nvPr/>
        </p:nvSpPr>
        <p:spPr>
          <a:xfrm>
            <a:off x="8167366" y="4898862"/>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42" name="Rectangle 41"/>
          <p:cNvSpPr/>
          <p:nvPr/>
        </p:nvSpPr>
        <p:spPr>
          <a:xfrm>
            <a:off x="8167366" y="4898862"/>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43" name="Rectangle 42"/>
          <p:cNvSpPr/>
          <p:nvPr/>
        </p:nvSpPr>
        <p:spPr>
          <a:xfrm>
            <a:off x="8167366" y="4898862"/>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Tree>
    <p:extLst>
      <p:ext uri="{BB962C8B-B14F-4D97-AF65-F5344CB8AC3E}">
        <p14:creationId xmlns:p14="http://schemas.microsoft.com/office/powerpoint/2010/main" val="150033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29167E-6 -3.7037E-6 L 0.08203 -0.44236 " pathEditMode="relative" rAng="0" ptsTypes="AA">
                                      <p:cBhvr>
                                        <p:cTn id="6" dur="3000" fill="hold"/>
                                        <p:tgtEl>
                                          <p:spTgt spid="41"/>
                                        </p:tgtEl>
                                        <p:attrNameLst>
                                          <p:attrName>ppt_x</p:attrName>
                                          <p:attrName>ppt_y</p:attrName>
                                        </p:attrNameLst>
                                      </p:cBhvr>
                                      <p:rCtr x="4102" y="-22130"/>
                                    </p:animMotion>
                                  </p:childTnLst>
                                </p:cTn>
                              </p:par>
                            </p:childTnLst>
                          </p:cTn>
                        </p:par>
                        <p:par>
                          <p:cTn id="7" fill="hold">
                            <p:stCondLst>
                              <p:cond delay="3000"/>
                            </p:stCondLst>
                            <p:childTnLst>
                              <p:par>
                                <p:cTn id="8" presetID="1" presetClass="exit" presetSubtype="0" fill="hold" grpId="1" nodeType="afterEffect">
                                  <p:stCondLst>
                                    <p:cond delay="0"/>
                                  </p:stCondLst>
                                  <p:childTnLst>
                                    <p:set>
                                      <p:cBhvr>
                                        <p:cTn id="9" dur="1" fill="hold">
                                          <p:stCondLst>
                                            <p:cond delay="0"/>
                                          </p:stCondLst>
                                        </p:cTn>
                                        <p:tgtEl>
                                          <p:spTgt spid="4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0.00039 -0.00139 L 0.08203 -0.44722 " pathEditMode="relative" rAng="0" ptsTypes="AA">
                                      <p:cBhvr>
                                        <p:cTn id="13" dur="3000" fill="hold"/>
                                        <p:tgtEl>
                                          <p:spTgt spid="40"/>
                                        </p:tgtEl>
                                        <p:attrNameLst>
                                          <p:attrName>ppt_x</p:attrName>
                                          <p:attrName>ppt_y</p:attrName>
                                        </p:attrNameLst>
                                      </p:cBhvr>
                                      <p:rCtr x="4115" y="-22292"/>
                                    </p:animMotion>
                                  </p:childTnLst>
                                </p:cTn>
                              </p:par>
                            </p:childTnLst>
                          </p:cTn>
                        </p:par>
                        <p:par>
                          <p:cTn id="14" fill="hold">
                            <p:stCondLst>
                              <p:cond delay="3000"/>
                            </p:stCondLst>
                            <p:childTnLst>
                              <p:par>
                                <p:cTn id="15" presetID="1" presetClass="exit" presetSubtype="0" fill="hold" grpId="1" nodeType="afterEffect">
                                  <p:stCondLst>
                                    <p:cond delay="0"/>
                                  </p:stCondLst>
                                  <p:childTnLst>
                                    <p:set>
                                      <p:cBhvr>
                                        <p:cTn id="16" dur="1" fill="hold">
                                          <p:stCondLst>
                                            <p:cond delay="0"/>
                                          </p:stCondLst>
                                        </p:cTn>
                                        <p:tgtEl>
                                          <p:spTgt spid="4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par>
                          <p:cTn id="33" fill="hold">
                            <p:stCondLst>
                              <p:cond delay="0"/>
                            </p:stCondLst>
                            <p:childTnLst>
                              <p:par>
                                <p:cTn id="34" presetID="0" presetClass="path" presetSubtype="0" accel="50000" decel="50000" fill="hold" grpId="0" nodeType="afterEffect">
                                  <p:stCondLst>
                                    <p:cond delay="0"/>
                                  </p:stCondLst>
                                  <p:childTnLst>
                                    <p:animMotion origin="layout" path="M 2.29167E-6 -3.7037E-6 L 0.06654 -0.3169 " pathEditMode="relative" rAng="0" ptsTypes="AA">
                                      <p:cBhvr>
                                        <p:cTn id="35" dur="3000" fill="hold"/>
                                        <p:tgtEl>
                                          <p:spTgt spid="43"/>
                                        </p:tgtEl>
                                        <p:attrNameLst>
                                          <p:attrName>ppt_x</p:attrName>
                                          <p:attrName>ppt_y</p:attrName>
                                        </p:attrNameLst>
                                      </p:cBhvr>
                                      <p:rCtr x="3503" y="-15787"/>
                                    </p:animMotion>
                                  </p:childTnLst>
                                </p:cTn>
                              </p:par>
                            </p:childTnLst>
                          </p:cTn>
                        </p:par>
                        <p:par>
                          <p:cTn id="36" fill="hold">
                            <p:stCondLst>
                              <p:cond delay="3000"/>
                            </p:stCondLst>
                            <p:childTnLst>
                              <p:par>
                                <p:cTn id="37" presetID="1" presetClass="entr" presetSubtype="0" fill="hold" grpId="2" nodeType="after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par>
                          <p:cTn id="39" fill="hold">
                            <p:stCondLst>
                              <p:cond delay="3000"/>
                            </p:stCondLst>
                            <p:childTnLst>
                              <p:par>
                                <p:cTn id="40" presetID="0" presetClass="path" presetSubtype="0" accel="50000" decel="50000" fill="hold" grpId="0" nodeType="afterEffect">
                                  <p:stCondLst>
                                    <p:cond delay="0"/>
                                  </p:stCondLst>
                                  <p:childTnLst>
                                    <p:animMotion origin="layout" path="M -0.00261 -0.00185 L 0.01285 -0.13443 " pathEditMode="relative" rAng="0" ptsTypes="AA">
                                      <p:cBhvr>
                                        <p:cTn id="41" dur="500" fill="hold"/>
                                        <p:tgtEl>
                                          <p:spTgt spid="37"/>
                                        </p:tgtEl>
                                        <p:attrNameLst>
                                          <p:attrName>ppt_x</p:attrName>
                                          <p:attrName>ppt_y</p:attrName>
                                        </p:attrNameLst>
                                      </p:cBhvr>
                                      <p:rCtr x="764" y="-6640"/>
                                    </p:animMotion>
                                  </p:childTnLst>
                                </p:cTn>
                              </p:par>
                            </p:childTnLst>
                          </p:cTn>
                        </p:par>
                        <p:par>
                          <p:cTn id="42" fill="hold">
                            <p:stCondLst>
                              <p:cond delay="3500"/>
                            </p:stCondLst>
                            <p:childTnLst>
                              <p:par>
                                <p:cTn id="43" presetID="1" presetClass="exit" presetSubtype="0" fill="hold" grpId="1" nodeType="afterEffect">
                                  <p:stCondLst>
                                    <p:cond delay="0"/>
                                  </p:stCondLst>
                                  <p:childTnLst>
                                    <p:set>
                                      <p:cBhvr>
                                        <p:cTn id="44" dur="1" fill="hold">
                                          <p:stCondLst>
                                            <p:cond delay="0"/>
                                          </p:stCondLst>
                                        </p:cTn>
                                        <p:tgtEl>
                                          <p:spTgt spid="3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5" end="5"/>
                                            </p:txEl>
                                          </p:spTgt>
                                        </p:tgtEl>
                                        <p:attrNameLst>
                                          <p:attrName>style.visibility</p:attrName>
                                        </p:attrNameLst>
                                      </p:cBhvr>
                                      <p:to>
                                        <p:strVal val="visible"/>
                                      </p:to>
                                    </p:set>
                                  </p:childTnLst>
                                </p:cTn>
                              </p:par>
                            </p:childTnLst>
                          </p:cTn>
                        </p:par>
                        <p:par>
                          <p:cTn id="53" fill="hold">
                            <p:stCondLst>
                              <p:cond delay="0"/>
                            </p:stCondLst>
                            <p:childTnLst>
                              <p:par>
                                <p:cTn id="54" presetID="0" presetClass="path" presetSubtype="0" accel="50000" decel="50000" fill="hold" grpId="0" nodeType="afterEffect">
                                  <p:stCondLst>
                                    <p:cond delay="0"/>
                                  </p:stCondLst>
                                  <p:childTnLst>
                                    <p:animMotion origin="layout" path="M -0.00261 -0.00185 L 0.01285 -0.13443 " pathEditMode="relative" rAng="0" ptsTypes="AA">
                                      <p:cBhvr>
                                        <p:cTn id="55" dur="500" fill="hold"/>
                                        <p:tgtEl>
                                          <p:spTgt spid="38"/>
                                        </p:tgtEl>
                                        <p:attrNameLst>
                                          <p:attrName>ppt_x</p:attrName>
                                          <p:attrName>ppt_y</p:attrName>
                                        </p:attrNameLst>
                                      </p:cBhvr>
                                      <p:rCtr x="764" y="-6640"/>
                                    </p:animMotion>
                                  </p:childTnLst>
                                </p:cTn>
                              </p:par>
                            </p:childTnLst>
                          </p:cTn>
                        </p:par>
                        <p:par>
                          <p:cTn id="56" fill="hold">
                            <p:stCondLst>
                              <p:cond delay="500"/>
                            </p:stCondLst>
                            <p:childTnLst>
                              <p:par>
                                <p:cTn id="57" presetID="1" presetClass="exit" presetSubtype="0" fill="hold" grpId="1" nodeType="afterEffect">
                                  <p:stCondLst>
                                    <p:cond delay="0"/>
                                  </p:stCondLst>
                                  <p:childTnLst>
                                    <p:set>
                                      <p:cBhvr>
                                        <p:cTn id="58"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36" grpId="0" animBg="1"/>
      <p:bldP spid="37" grpId="0" animBg="1"/>
      <p:bldP spid="37" grpId="1" animBg="1"/>
      <p:bldP spid="37" grpId="2" animBg="1"/>
      <p:bldP spid="38" grpId="0" animBg="1"/>
      <p:bldP spid="38" grpId="1" animBg="1"/>
      <p:bldP spid="38" grpId="2" animBg="1"/>
      <p:bldP spid="39" grpId="0"/>
      <p:bldP spid="40" grpId="0" animBg="1"/>
      <p:bldP spid="40" grpId="1" animBg="1"/>
      <p:bldP spid="41" grpId="0" animBg="1"/>
      <p:bldP spid="41" grpId="1" animBg="1"/>
      <p:bldP spid="43" grpId="0" animBg="1"/>
      <p:bldP spid="4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Associative Caches</a:t>
            </a:r>
          </a:p>
        </p:txBody>
      </p:sp>
      <p:sp>
        <p:nvSpPr>
          <p:cNvPr id="13" name="Content Placeholder 12"/>
          <p:cNvSpPr>
            <a:spLocks noGrp="1"/>
          </p:cNvSpPr>
          <p:nvPr>
            <p:ph sz="quarter" idx="10"/>
          </p:nvPr>
        </p:nvSpPr>
        <p:spPr>
          <a:xfrm>
            <a:off x="409809" y="1109609"/>
            <a:ext cx="5962865" cy="5246742"/>
          </a:xfrm>
        </p:spPr>
        <p:txBody>
          <a:bodyPr>
            <a:normAutofit/>
          </a:bodyPr>
          <a:lstStyle/>
          <a:p>
            <a:r>
              <a:rPr lang="en-US" sz="3200" dirty="0"/>
              <a:t>Memory lines map to </a:t>
            </a:r>
            <a:r>
              <a:rPr lang="en-US" sz="3200" i="1" dirty="0"/>
              <a:t>cache sets</a:t>
            </a:r>
            <a:r>
              <a:rPr lang="en-US" sz="3200" dirty="0"/>
              <a:t>. Multiple lines map to the same set.</a:t>
            </a:r>
          </a:p>
          <a:p>
            <a:r>
              <a:rPr lang="en-US" sz="3200" dirty="0"/>
              <a:t>Sets consist of </a:t>
            </a:r>
            <a:r>
              <a:rPr lang="en-US" sz="3200" i="1" dirty="0"/>
              <a:t>ways</a:t>
            </a:r>
            <a:r>
              <a:rPr lang="en-US" sz="3200" dirty="0"/>
              <a:t>. A memory line can be stored in </a:t>
            </a:r>
            <a:r>
              <a:rPr lang="en-US" sz="3200" b="1" dirty="0"/>
              <a:t>any</a:t>
            </a:r>
            <a:r>
              <a:rPr lang="en-US" sz="3200" dirty="0"/>
              <a:t> of the ways of the set it maps to.</a:t>
            </a:r>
          </a:p>
          <a:p>
            <a:r>
              <a:rPr lang="en-US" sz="3200" dirty="0"/>
              <a:t>When a cache miss occurs, one of the lines in the set is </a:t>
            </a:r>
            <a:r>
              <a:rPr lang="en-US" sz="3200" i="1" dirty="0"/>
              <a:t>evicted</a:t>
            </a:r>
            <a:r>
              <a:rPr lang="en-US" sz="3200" dirty="0"/>
              <a:t>.</a:t>
            </a:r>
          </a:p>
        </p:txBody>
      </p:sp>
      <p:sp>
        <p:nvSpPr>
          <p:cNvPr id="38" name="Rectangle 37"/>
          <p:cNvSpPr/>
          <p:nvPr/>
        </p:nvSpPr>
        <p:spPr>
          <a:xfrm>
            <a:off x="7064478" y="5170325"/>
            <a:ext cx="3634631" cy="283710"/>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46" name="TextBox 45"/>
          <p:cNvSpPr txBox="1"/>
          <p:nvPr/>
        </p:nvSpPr>
        <p:spPr>
          <a:xfrm>
            <a:off x="8430052" y="5503323"/>
            <a:ext cx="98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Memory</a:t>
            </a:r>
          </a:p>
        </p:txBody>
      </p:sp>
      <p:sp>
        <p:nvSpPr>
          <p:cNvPr id="48" name="Rectangle 47"/>
          <p:cNvSpPr/>
          <p:nvPr/>
        </p:nvSpPr>
        <p:spPr>
          <a:xfrm>
            <a:off x="8186453" y="3019918"/>
            <a:ext cx="2019557" cy="283710"/>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49" name="Rectangle 48"/>
          <p:cNvSpPr/>
          <p:nvPr/>
        </p:nvSpPr>
        <p:spPr>
          <a:xfrm>
            <a:off x="8038779" y="5170325"/>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50" name="Rectangle 49"/>
          <p:cNvSpPr/>
          <p:nvPr/>
        </p:nvSpPr>
        <p:spPr>
          <a:xfrm>
            <a:off x="8777131" y="1845974"/>
            <a:ext cx="783379" cy="655234"/>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
              <a:cs typeface=""/>
            </a:endParaRPr>
          </a:p>
        </p:txBody>
      </p:sp>
      <p:sp>
        <p:nvSpPr>
          <p:cNvPr id="51" name="Rectangle 50"/>
          <p:cNvSpPr/>
          <p:nvPr/>
        </p:nvSpPr>
        <p:spPr>
          <a:xfrm>
            <a:off x="9003398" y="5166527"/>
            <a:ext cx="243209" cy="283710"/>
          </a:xfrm>
          <a:prstGeom prst="rect">
            <a:avLst/>
          </a:prstGeom>
          <a:solidFill>
            <a:srgbClr val="9BBB59">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52" name="Rectangle 51"/>
          <p:cNvSpPr/>
          <p:nvPr/>
        </p:nvSpPr>
        <p:spPr>
          <a:xfrm>
            <a:off x="10065067" y="5158931"/>
            <a:ext cx="243209" cy="283710"/>
          </a:xfrm>
          <a:prstGeom prst="rect">
            <a:avLst/>
          </a:prstGeom>
          <a:solidFill>
            <a:srgbClr val="F79646">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53" name="Rectangle 52"/>
          <p:cNvSpPr/>
          <p:nvPr/>
        </p:nvSpPr>
        <p:spPr>
          <a:xfrm>
            <a:off x="8186454" y="3303628"/>
            <a:ext cx="2019560" cy="283710"/>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
              <a:cs typeface=""/>
            </a:endParaRPr>
          </a:p>
        </p:txBody>
      </p:sp>
      <p:cxnSp>
        <p:nvCxnSpPr>
          <p:cNvPr id="54" name="Straight Connector 53"/>
          <p:cNvCxnSpPr/>
          <p:nvPr/>
        </p:nvCxnSpPr>
        <p:spPr>
          <a:xfrm flipV="1">
            <a:off x="8126472" y="3648961"/>
            <a:ext cx="876926" cy="1509970"/>
          </a:xfrm>
          <a:prstGeom prst="line">
            <a:avLst/>
          </a:prstGeom>
          <a:noFill/>
          <a:ln w="19050" cap="flat" cmpd="sng" algn="ctr">
            <a:solidFill>
              <a:srgbClr val="4F81BD"/>
            </a:solidFill>
            <a:prstDash val="sysDash"/>
            <a:tailEnd type="triangle" w="lg" len="lg"/>
          </a:ln>
          <a:effectLst/>
        </p:spPr>
      </p:cxnSp>
      <p:cxnSp>
        <p:nvCxnSpPr>
          <p:cNvPr id="55" name="Straight Connector 54"/>
          <p:cNvCxnSpPr/>
          <p:nvPr/>
        </p:nvCxnSpPr>
        <p:spPr>
          <a:xfrm flipH="1" flipV="1">
            <a:off x="9059346" y="3648961"/>
            <a:ext cx="65657" cy="1517566"/>
          </a:xfrm>
          <a:prstGeom prst="line">
            <a:avLst/>
          </a:prstGeom>
          <a:noFill/>
          <a:ln w="19050" cap="flat" cmpd="sng" algn="ctr">
            <a:solidFill>
              <a:srgbClr val="4F81BD"/>
            </a:solidFill>
            <a:prstDash val="sysDash"/>
            <a:tailEnd type="triangle" w="lg" len="lg"/>
          </a:ln>
          <a:effectLst/>
        </p:spPr>
      </p:cxnSp>
      <p:cxnSp>
        <p:nvCxnSpPr>
          <p:cNvPr id="56" name="Straight Connector 55"/>
          <p:cNvCxnSpPr>
            <a:cxnSpLocks/>
          </p:cNvCxnSpPr>
          <p:nvPr/>
        </p:nvCxnSpPr>
        <p:spPr>
          <a:xfrm flipH="1" flipV="1">
            <a:off x="9109594" y="3652759"/>
            <a:ext cx="1061669" cy="1509970"/>
          </a:xfrm>
          <a:prstGeom prst="line">
            <a:avLst/>
          </a:prstGeom>
          <a:noFill/>
          <a:ln w="19050" cap="flat" cmpd="sng" algn="ctr">
            <a:solidFill>
              <a:srgbClr val="4F81BD"/>
            </a:solidFill>
            <a:prstDash val="sysDash"/>
            <a:tailEnd type="triangle" w="lg" len="lg"/>
          </a:ln>
          <a:effectLst/>
        </p:spPr>
      </p:cxnSp>
      <p:grpSp>
        <p:nvGrpSpPr>
          <p:cNvPr id="57" name="Group 56"/>
          <p:cNvGrpSpPr/>
          <p:nvPr/>
        </p:nvGrpSpPr>
        <p:grpSpPr>
          <a:xfrm>
            <a:off x="7219274" y="2391518"/>
            <a:ext cx="2986736" cy="1180577"/>
            <a:chOff x="5490486" y="3048743"/>
            <a:chExt cx="2986736" cy="1180577"/>
          </a:xfrm>
        </p:grpSpPr>
        <p:sp>
          <p:nvSpPr>
            <p:cNvPr id="58" name="Left Brace 57"/>
            <p:cNvSpPr/>
            <p:nvPr/>
          </p:nvSpPr>
          <p:spPr>
            <a:xfrm rot="10800000" flipH="1" flipV="1">
              <a:off x="6182608" y="3661900"/>
              <a:ext cx="295297" cy="567420"/>
            </a:xfrm>
            <a:prstGeom prst="leftBrace">
              <a:avLst>
                <a:gd name="adj1" fmla="val 42739"/>
                <a:gd name="adj2" fmla="val 50000"/>
              </a:avLst>
            </a:prstGeom>
            <a:noFill/>
            <a:ln w="25400" cap="flat" cmpd="sng" algn="ctr">
              <a:solidFill>
                <a:srgbClr val="FF0000"/>
              </a:solidFill>
              <a:prstDash val="solid"/>
              <a:tailEnd type="none" w="med"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
                <a:cs typeface=""/>
              </a:endParaRPr>
            </a:p>
          </p:txBody>
        </p:sp>
        <p:sp>
          <p:nvSpPr>
            <p:cNvPr id="59" name="TextBox 58"/>
            <p:cNvSpPr txBox="1"/>
            <p:nvPr/>
          </p:nvSpPr>
          <p:spPr>
            <a:xfrm>
              <a:off x="5490486" y="3745555"/>
              <a:ext cx="75210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rPr>
                <a:t>Ways</a:t>
              </a:r>
            </a:p>
          </p:txBody>
        </p:sp>
        <p:sp>
          <p:nvSpPr>
            <p:cNvPr id="60" name="Left Brace 59"/>
            <p:cNvSpPr/>
            <p:nvPr/>
          </p:nvSpPr>
          <p:spPr>
            <a:xfrm rot="5400000" flipV="1">
              <a:off x="7329915" y="2520581"/>
              <a:ext cx="295297" cy="1999317"/>
            </a:xfrm>
            <a:prstGeom prst="leftBrace">
              <a:avLst>
                <a:gd name="adj1" fmla="val 42739"/>
                <a:gd name="adj2" fmla="val 50000"/>
              </a:avLst>
            </a:prstGeom>
            <a:noFill/>
            <a:ln w="25400" cap="flat" cmpd="sng" algn="ctr">
              <a:solidFill>
                <a:srgbClr val="FF0000"/>
              </a:solidFill>
              <a:prstDash val="solid"/>
              <a:tailEnd type="none" w="med"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
                <a:cs typeface=""/>
              </a:endParaRPr>
            </a:p>
          </p:txBody>
        </p:sp>
        <p:sp>
          <p:nvSpPr>
            <p:cNvPr id="61" name="TextBox 60"/>
            <p:cNvSpPr txBox="1"/>
            <p:nvPr/>
          </p:nvSpPr>
          <p:spPr>
            <a:xfrm>
              <a:off x="7128386" y="3048743"/>
              <a:ext cx="616350"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rPr>
                <a:t>Sets</a:t>
              </a:r>
            </a:p>
          </p:txBody>
        </p:sp>
      </p:grpSp>
      <p:sp>
        <p:nvSpPr>
          <p:cNvPr id="68" name="Rectangle 67"/>
          <p:cNvSpPr/>
          <p:nvPr/>
        </p:nvSpPr>
        <p:spPr>
          <a:xfrm>
            <a:off x="8038779" y="5158931"/>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69" name="Rectangle 68"/>
          <p:cNvSpPr/>
          <p:nvPr/>
        </p:nvSpPr>
        <p:spPr>
          <a:xfrm>
            <a:off x="8919226" y="3010663"/>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70" name="Rectangle 69"/>
          <p:cNvSpPr/>
          <p:nvPr/>
        </p:nvSpPr>
        <p:spPr>
          <a:xfrm>
            <a:off x="9019243" y="5158931"/>
            <a:ext cx="243209" cy="283710"/>
          </a:xfrm>
          <a:prstGeom prst="rect">
            <a:avLst/>
          </a:prstGeom>
          <a:solidFill>
            <a:srgbClr val="9BBB59">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71" name="Rectangle 70"/>
          <p:cNvSpPr/>
          <p:nvPr/>
        </p:nvSpPr>
        <p:spPr>
          <a:xfrm>
            <a:off x="8937741" y="3294372"/>
            <a:ext cx="243209" cy="283710"/>
          </a:xfrm>
          <a:prstGeom prst="rect">
            <a:avLst/>
          </a:prstGeom>
          <a:solidFill>
            <a:srgbClr val="9BBB59">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72" name="Rectangle 71"/>
          <p:cNvSpPr/>
          <p:nvPr/>
        </p:nvSpPr>
        <p:spPr>
          <a:xfrm>
            <a:off x="8937741" y="3294372"/>
            <a:ext cx="243209" cy="283710"/>
          </a:xfrm>
          <a:prstGeom prst="rect">
            <a:avLst/>
          </a:prstGeom>
          <a:solidFill>
            <a:srgbClr val="9BBB59">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73" name="Rectangle 72"/>
          <p:cNvSpPr/>
          <p:nvPr/>
        </p:nvSpPr>
        <p:spPr>
          <a:xfrm>
            <a:off x="8919226" y="3010662"/>
            <a:ext cx="243209" cy="283710"/>
          </a:xfrm>
          <a:prstGeom prst="rect">
            <a:avLst/>
          </a:prstGeom>
          <a:solidFill>
            <a:srgbClr val="8064A2">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74" name="Rectangle 73"/>
          <p:cNvSpPr/>
          <p:nvPr/>
        </p:nvSpPr>
        <p:spPr>
          <a:xfrm>
            <a:off x="10061718" y="5170325"/>
            <a:ext cx="243209" cy="283710"/>
          </a:xfrm>
          <a:prstGeom prst="rect">
            <a:avLst/>
          </a:prstGeom>
          <a:solidFill>
            <a:srgbClr val="F79646">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75" name="Rectangle 74"/>
          <p:cNvSpPr/>
          <p:nvPr/>
        </p:nvSpPr>
        <p:spPr>
          <a:xfrm>
            <a:off x="8919226" y="3010662"/>
            <a:ext cx="243209" cy="283710"/>
          </a:xfrm>
          <a:prstGeom prst="rect">
            <a:avLst/>
          </a:prstGeom>
          <a:solidFill>
            <a:srgbClr val="F79646">
              <a:lumMod val="75000"/>
            </a:srgbClr>
          </a:soli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grpSp>
        <p:nvGrpSpPr>
          <p:cNvPr id="5" name="Group 4">
            <a:extLst>
              <a:ext uri="{FF2B5EF4-FFF2-40B4-BE49-F238E27FC236}">
                <a16:creationId xmlns:a16="http://schemas.microsoft.com/office/drawing/2014/main" id="{364EB513-E2C2-A814-B0E1-82F3BADD7BC9}"/>
              </a:ext>
            </a:extLst>
          </p:cNvPr>
          <p:cNvGrpSpPr/>
          <p:nvPr/>
        </p:nvGrpSpPr>
        <p:grpSpPr>
          <a:xfrm>
            <a:off x="8436203" y="3019918"/>
            <a:ext cx="1506871" cy="567420"/>
            <a:chOff x="8679801" y="3010662"/>
            <a:chExt cx="1506871" cy="567420"/>
          </a:xfrm>
        </p:grpSpPr>
        <p:cxnSp>
          <p:nvCxnSpPr>
            <p:cNvPr id="63" name="Straight Connector 62"/>
            <p:cNvCxnSpPr/>
            <p:nvPr/>
          </p:nvCxnSpPr>
          <p:spPr>
            <a:xfrm>
              <a:off x="8679801" y="3010663"/>
              <a:ext cx="0" cy="567419"/>
            </a:xfrm>
            <a:prstGeom prst="line">
              <a:avLst/>
            </a:prstGeom>
            <a:noFill/>
            <a:ln w="12700" cap="flat" cmpd="sng" algn="ctr">
              <a:solidFill>
                <a:srgbClr val="1F497D">
                  <a:lumMod val="75000"/>
                </a:srgbClr>
              </a:solidFill>
              <a:prstDash val="solid"/>
            </a:ln>
            <a:effectLst/>
          </p:spPr>
        </p:cxnSp>
        <p:cxnSp>
          <p:nvCxnSpPr>
            <p:cNvPr id="64" name="Straight Connector 63"/>
            <p:cNvCxnSpPr/>
            <p:nvPr/>
          </p:nvCxnSpPr>
          <p:spPr>
            <a:xfrm>
              <a:off x="8921118" y="3010663"/>
              <a:ext cx="0" cy="567419"/>
            </a:xfrm>
            <a:prstGeom prst="line">
              <a:avLst/>
            </a:prstGeom>
            <a:noFill/>
            <a:ln w="12700" cap="flat" cmpd="sng" algn="ctr">
              <a:solidFill>
                <a:srgbClr val="1F497D">
                  <a:lumMod val="75000"/>
                </a:srgbClr>
              </a:solidFill>
              <a:prstDash val="solid"/>
            </a:ln>
            <a:effectLst/>
          </p:spPr>
        </p:cxnSp>
        <p:cxnSp>
          <p:nvCxnSpPr>
            <p:cNvPr id="65" name="Straight Connector 64"/>
            <p:cNvCxnSpPr/>
            <p:nvPr/>
          </p:nvCxnSpPr>
          <p:spPr>
            <a:xfrm>
              <a:off x="9162435" y="3010663"/>
              <a:ext cx="0" cy="567419"/>
            </a:xfrm>
            <a:prstGeom prst="line">
              <a:avLst/>
            </a:prstGeom>
            <a:noFill/>
            <a:ln w="12700" cap="flat" cmpd="sng" algn="ctr">
              <a:solidFill>
                <a:srgbClr val="1F497D">
                  <a:lumMod val="75000"/>
                </a:srgbClr>
              </a:solidFill>
              <a:prstDash val="solid"/>
            </a:ln>
            <a:effectLst/>
          </p:spPr>
        </p:cxnSp>
        <p:cxnSp>
          <p:nvCxnSpPr>
            <p:cNvPr id="66" name="Straight Connector 65"/>
            <p:cNvCxnSpPr/>
            <p:nvPr/>
          </p:nvCxnSpPr>
          <p:spPr>
            <a:xfrm>
              <a:off x="9403752" y="3010663"/>
              <a:ext cx="0" cy="567419"/>
            </a:xfrm>
            <a:prstGeom prst="line">
              <a:avLst/>
            </a:prstGeom>
            <a:noFill/>
            <a:ln w="12700" cap="flat" cmpd="sng" algn="ctr">
              <a:solidFill>
                <a:srgbClr val="1F497D">
                  <a:lumMod val="75000"/>
                </a:srgbClr>
              </a:solidFill>
              <a:prstDash val="solid"/>
            </a:ln>
            <a:effectLst/>
          </p:spPr>
        </p:cxnSp>
        <p:cxnSp>
          <p:nvCxnSpPr>
            <p:cNvPr id="67" name="Straight Connector 66"/>
            <p:cNvCxnSpPr/>
            <p:nvPr/>
          </p:nvCxnSpPr>
          <p:spPr>
            <a:xfrm>
              <a:off x="9645068" y="3010663"/>
              <a:ext cx="0" cy="567419"/>
            </a:xfrm>
            <a:prstGeom prst="line">
              <a:avLst/>
            </a:prstGeom>
            <a:noFill/>
            <a:ln w="12700" cap="flat" cmpd="sng" algn="ctr">
              <a:solidFill>
                <a:srgbClr val="1F497D">
                  <a:lumMod val="75000"/>
                </a:srgbClr>
              </a:solidFill>
              <a:prstDash val="solid"/>
            </a:ln>
            <a:effectLst/>
          </p:spPr>
        </p:cxnSp>
        <p:cxnSp>
          <p:nvCxnSpPr>
            <p:cNvPr id="3" name="Straight Connector 2">
              <a:extLst>
                <a:ext uri="{FF2B5EF4-FFF2-40B4-BE49-F238E27FC236}">
                  <a16:creationId xmlns:a16="http://schemas.microsoft.com/office/drawing/2014/main" id="{FDC1720F-531E-9A72-881E-691CDA30EA7E}"/>
                </a:ext>
              </a:extLst>
            </p:cNvPr>
            <p:cNvCxnSpPr/>
            <p:nvPr/>
          </p:nvCxnSpPr>
          <p:spPr>
            <a:xfrm>
              <a:off x="9910607" y="3010662"/>
              <a:ext cx="0" cy="567419"/>
            </a:xfrm>
            <a:prstGeom prst="line">
              <a:avLst/>
            </a:prstGeom>
            <a:noFill/>
            <a:ln w="12700" cap="flat" cmpd="sng" algn="ctr">
              <a:solidFill>
                <a:srgbClr val="1F497D">
                  <a:lumMod val="75000"/>
                </a:srgbClr>
              </a:solidFill>
              <a:prstDash val="solid"/>
            </a:ln>
            <a:effectLst/>
          </p:spPr>
        </p:cxnSp>
        <p:cxnSp>
          <p:nvCxnSpPr>
            <p:cNvPr id="4" name="Straight Connector 3">
              <a:extLst>
                <a:ext uri="{FF2B5EF4-FFF2-40B4-BE49-F238E27FC236}">
                  <a16:creationId xmlns:a16="http://schemas.microsoft.com/office/drawing/2014/main" id="{FBECDB51-B28A-701F-6DF0-9F01BDF149B4}"/>
                </a:ext>
              </a:extLst>
            </p:cNvPr>
            <p:cNvCxnSpPr/>
            <p:nvPr/>
          </p:nvCxnSpPr>
          <p:spPr>
            <a:xfrm>
              <a:off x="10186672" y="3010662"/>
              <a:ext cx="0" cy="567419"/>
            </a:xfrm>
            <a:prstGeom prst="line">
              <a:avLst/>
            </a:prstGeom>
            <a:noFill/>
            <a:ln w="12700" cap="flat" cmpd="sng" algn="ctr">
              <a:solidFill>
                <a:srgbClr val="1F497D">
                  <a:lumMod val="75000"/>
                </a:srgbClr>
              </a:solidFill>
              <a:prstDash val="solid"/>
            </a:ln>
            <a:effectLst/>
          </p:spPr>
        </p:cxnSp>
      </p:grpSp>
    </p:spTree>
    <p:extLst>
      <p:ext uri="{BB962C8B-B14F-4D97-AF65-F5344CB8AC3E}">
        <p14:creationId xmlns:p14="http://schemas.microsoft.com/office/powerpoint/2010/main" val="27518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0" presetClass="path" presetSubtype="0" accel="50000" decel="50000" fill="hold" grpId="1" nodeType="withEffect">
                                  <p:stCondLst>
                                    <p:cond delay="0"/>
                                  </p:stCondLst>
                                  <p:childTnLst>
                                    <p:animMotion origin="layout" path="M -8.33333E-7 3.33333E-6 L 0.07266 -0.31389 " pathEditMode="relative" rAng="0" ptsTypes="AA">
                                      <p:cBhvr>
                                        <p:cTn id="26" dur="3000" fill="hold"/>
                                        <p:tgtEl>
                                          <p:spTgt spid="68"/>
                                        </p:tgtEl>
                                        <p:attrNameLst>
                                          <p:attrName>ppt_x</p:attrName>
                                          <p:attrName>ppt_y</p:attrName>
                                        </p:attrNameLst>
                                      </p:cBhvr>
                                      <p:rCtr x="3607" y="-15579"/>
                                    </p:animMotion>
                                  </p:childTnLst>
                                </p:cTn>
                              </p:par>
                            </p:childTnLst>
                          </p:cTn>
                        </p:par>
                        <p:par>
                          <p:cTn id="27" fill="hold">
                            <p:stCondLst>
                              <p:cond delay="3000"/>
                            </p:stCondLst>
                            <p:childTnLst>
                              <p:par>
                                <p:cTn id="28" presetID="1" presetClass="entr" presetSubtype="0"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0" presetClass="path" presetSubtype="0" accel="50000" decel="50000" fill="hold" grpId="1" nodeType="withEffect">
                                  <p:stCondLst>
                                    <p:cond delay="0"/>
                                  </p:stCondLst>
                                  <p:childTnLst>
                                    <p:animMotion origin="layout" path="M 0.00035 -0.00046 L 0.02206 -0.13813 " pathEditMode="relative" rAng="0" ptsTypes="AA">
                                      <p:cBhvr>
                                        <p:cTn id="31" dur="500" fill="hold"/>
                                        <p:tgtEl>
                                          <p:spTgt spid="69"/>
                                        </p:tgtEl>
                                        <p:attrNameLst>
                                          <p:attrName>ppt_x</p:attrName>
                                          <p:attrName>ppt_y</p:attrName>
                                        </p:attrNameLst>
                                      </p:cBhvr>
                                      <p:rCtr x="1077" y="-6895"/>
                                    </p:animMotion>
                                  </p:childTnLst>
                                </p:cTn>
                              </p:par>
                            </p:childTnLst>
                          </p:cTn>
                        </p:par>
                        <p:par>
                          <p:cTn id="32" fill="hold">
                            <p:stCondLst>
                              <p:cond delay="3500"/>
                            </p:stCondLst>
                            <p:childTnLst>
                              <p:par>
                                <p:cTn id="33" presetID="1" presetClass="exit" presetSubtype="0" fill="hold" grpId="2" nodeType="afterEffect">
                                  <p:stCondLst>
                                    <p:cond delay="0"/>
                                  </p:stCondLst>
                                  <p:childTnLst>
                                    <p:set>
                                      <p:cBhvr>
                                        <p:cTn id="34" dur="1" fill="hold">
                                          <p:stCondLst>
                                            <p:cond delay="0"/>
                                          </p:stCondLst>
                                        </p:cTn>
                                        <p:tgtEl>
                                          <p:spTgt spid="6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0" presetClass="path" presetSubtype="0" accel="50000" decel="50000" fill="hold" grpId="1" nodeType="withEffect">
                                  <p:stCondLst>
                                    <p:cond delay="0"/>
                                  </p:stCondLst>
                                  <p:childTnLst>
                                    <p:animMotion origin="layout" path="M 0.00234 0.00648 L -0.00846 -0.26806 " pathEditMode="relative" rAng="0" ptsTypes="AA">
                                      <p:cBhvr>
                                        <p:cTn id="40" dur="3000" fill="hold"/>
                                        <p:tgtEl>
                                          <p:spTgt spid="70"/>
                                        </p:tgtEl>
                                        <p:attrNameLst>
                                          <p:attrName>ppt_x</p:attrName>
                                          <p:attrName>ppt_y</p:attrName>
                                        </p:attrNameLst>
                                      </p:cBhvr>
                                      <p:rCtr x="-547" y="-13727"/>
                                    </p:animMotion>
                                  </p:childTnLst>
                                </p:cTn>
                              </p:par>
                            </p:childTnLst>
                          </p:cTn>
                        </p:par>
                        <p:par>
                          <p:cTn id="41" fill="hold">
                            <p:stCondLst>
                              <p:cond delay="3000"/>
                            </p:stCondLst>
                            <p:childTnLst>
                              <p:par>
                                <p:cTn id="42" presetID="1" presetClass="entr" presetSubtype="0" fill="hold" grpId="0" nodeType="afterEffect">
                                  <p:stCondLst>
                                    <p:cond delay="0"/>
                                  </p:stCondLst>
                                  <p:childTnLst>
                                    <p:set>
                                      <p:cBhvr>
                                        <p:cTn id="43" dur="1" fill="hold">
                                          <p:stCondLst>
                                            <p:cond delay="0"/>
                                          </p:stCondLst>
                                        </p:cTn>
                                        <p:tgtEl>
                                          <p:spTgt spid="71"/>
                                        </p:tgtEl>
                                        <p:attrNameLst>
                                          <p:attrName>style.visibility</p:attrName>
                                        </p:attrNameLst>
                                      </p:cBhvr>
                                      <p:to>
                                        <p:strVal val="visible"/>
                                      </p:to>
                                    </p:set>
                                  </p:childTnLst>
                                </p:cTn>
                              </p:par>
                              <p:par>
                                <p:cTn id="44" presetID="0" presetClass="path" presetSubtype="0" accel="50000" decel="50000" fill="hold" grpId="1" nodeType="withEffect">
                                  <p:stCondLst>
                                    <p:cond delay="0"/>
                                  </p:stCondLst>
                                  <p:childTnLst>
                                    <p:animMotion origin="layout" path="M -0.00174 0.00394 L 0.01094 -0.13766 " pathEditMode="relative" rAng="0" ptsTypes="AA">
                                      <p:cBhvr>
                                        <p:cTn id="45" dur="500" fill="hold"/>
                                        <p:tgtEl>
                                          <p:spTgt spid="71"/>
                                        </p:tgtEl>
                                        <p:attrNameLst>
                                          <p:attrName>ppt_x</p:attrName>
                                          <p:attrName>ppt_y</p:attrName>
                                        </p:attrNameLst>
                                      </p:cBhvr>
                                      <p:rCtr x="625" y="-7080"/>
                                    </p:animMotion>
                                  </p:childTnLst>
                                </p:cTn>
                              </p:par>
                            </p:childTnLst>
                          </p:cTn>
                        </p:par>
                        <p:par>
                          <p:cTn id="46" fill="hold">
                            <p:stCondLst>
                              <p:cond delay="3500"/>
                            </p:stCondLst>
                            <p:childTnLst>
                              <p:par>
                                <p:cTn id="47" presetID="1" presetClass="exit" presetSubtype="0" fill="hold" grpId="2" nodeType="afterEffect">
                                  <p:stCondLst>
                                    <p:cond delay="0"/>
                                  </p:stCondLst>
                                  <p:childTnLst>
                                    <p:set>
                                      <p:cBhvr>
                                        <p:cTn id="48" dur="1" fill="hold">
                                          <p:stCondLst>
                                            <p:cond delay="0"/>
                                          </p:stCondLst>
                                        </p:cTn>
                                        <p:tgtEl>
                                          <p:spTgt spid="7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0" presetClass="path" presetSubtype="0" accel="50000" decel="50000" fill="hold" grpId="1" nodeType="withEffect">
                                  <p:stCondLst>
                                    <p:cond delay="0"/>
                                  </p:stCondLst>
                                  <p:childTnLst>
                                    <p:animMotion origin="layout" path="M 3.61111E-6 -7.40741E-7 L 0.01267 -0.13171 " pathEditMode="relative" rAng="0" ptsTypes="AA">
                                      <p:cBhvr>
                                        <p:cTn id="54" dur="500" fill="hold"/>
                                        <p:tgtEl>
                                          <p:spTgt spid="72"/>
                                        </p:tgtEl>
                                        <p:attrNameLst>
                                          <p:attrName>ppt_x</p:attrName>
                                          <p:attrName>ppt_y</p:attrName>
                                        </p:attrNameLst>
                                      </p:cBhvr>
                                      <p:rCtr x="625" y="-6597"/>
                                    </p:animMotion>
                                  </p:childTnLst>
                                </p:cTn>
                              </p:par>
                            </p:childTnLst>
                          </p:cTn>
                        </p:par>
                        <p:par>
                          <p:cTn id="55" fill="hold">
                            <p:stCondLst>
                              <p:cond delay="500"/>
                            </p:stCondLst>
                            <p:childTnLst>
                              <p:par>
                                <p:cTn id="56" presetID="1" presetClass="exit" presetSubtype="0" fill="hold" grpId="2" nodeType="afterEffect">
                                  <p:stCondLst>
                                    <p:cond delay="0"/>
                                  </p:stCondLst>
                                  <p:childTnLst>
                                    <p:set>
                                      <p:cBhvr>
                                        <p:cTn id="57" dur="1" fill="hold">
                                          <p:stCondLst>
                                            <p:cond delay="0"/>
                                          </p:stCondLst>
                                        </p:cTn>
                                        <p:tgtEl>
                                          <p:spTgt spid="72"/>
                                        </p:tgtEl>
                                        <p:attrNameLst>
                                          <p:attrName>style.visibility</p:attrName>
                                        </p:attrNameLst>
                                      </p:cBhvr>
                                      <p:to>
                                        <p:strVal val="hidden"/>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0" presetClass="path" presetSubtype="0" accel="50000" decel="50000" fill="hold" grpId="1" nodeType="withEffect">
                                  <p:stCondLst>
                                    <p:cond delay="0"/>
                                  </p:stCondLst>
                                  <p:childTnLst>
                                    <p:animMotion origin="layout" path="M 0.00035 -0.00046 L 0.02206 -0.13813 " pathEditMode="relative" rAng="0" ptsTypes="AA">
                                      <p:cBhvr>
                                        <p:cTn id="62" dur="500" fill="hold"/>
                                        <p:tgtEl>
                                          <p:spTgt spid="73"/>
                                        </p:tgtEl>
                                        <p:attrNameLst>
                                          <p:attrName>ppt_x</p:attrName>
                                          <p:attrName>ppt_y</p:attrName>
                                        </p:attrNameLst>
                                      </p:cBhvr>
                                      <p:rCtr x="1077" y="-6895"/>
                                    </p:animMotion>
                                  </p:childTnLst>
                                </p:cTn>
                              </p:par>
                            </p:childTnLst>
                          </p:cTn>
                        </p:par>
                        <p:par>
                          <p:cTn id="63" fill="hold">
                            <p:stCondLst>
                              <p:cond delay="1000"/>
                            </p:stCondLst>
                            <p:childTnLst>
                              <p:par>
                                <p:cTn id="64" presetID="1" presetClass="exit" presetSubtype="0" fill="hold" grpId="2" nodeType="afterEffect">
                                  <p:stCondLst>
                                    <p:cond delay="0"/>
                                  </p:stCondLst>
                                  <p:childTnLst>
                                    <p:set>
                                      <p:cBhvr>
                                        <p:cTn id="65" dur="1" fill="hold">
                                          <p:stCondLst>
                                            <p:cond delay="0"/>
                                          </p:stCondLst>
                                        </p:cTn>
                                        <p:tgtEl>
                                          <p:spTgt spid="7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74"/>
                                        </p:tgtEl>
                                        <p:attrNameLst>
                                          <p:attrName>style.visibility</p:attrName>
                                        </p:attrNameLst>
                                      </p:cBhvr>
                                      <p:to>
                                        <p:strVal val="visible"/>
                                      </p:to>
                                    </p:set>
                                  </p:childTnLst>
                                </p:cTn>
                              </p:par>
                              <p:par>
                                <p:cTn id="70" presetID="0" presetClass="path" presetSubtype="0" accel="50000" decel="50000" fill="hold" grpId="1" nodeType="withEffect">
                                  <p:stCondLst>
                                    <p:cond delay="0"/>
                                  </p:stCondLst>
                                  <p:childTnLst>
                                    <p:animMotion origin="layout" path="M -0.00013 2.96296E-6 L -0.09323 -0.31551 " pathEditMode="relative" rAng="0" ptsTypes="AA">
                                      <p:cBhvr>
                                        <p:cTn id="71" dur="3000" fill="hold"/>
                                        <p:tgtEl>
                                          <p:spTgt spid="74"/>
                                        </p:tgtEl>
                                        <p:attrNameLst>
                                          <p:attrName>ppt_x</p:attrName>
                                          <p:attrName>ppt_y</p:attrName>
                                        </p:attrNameLst>
                                      </p:cBhvr>
                                      <p:rCtr x="-4596" y="-15741"/>
                                    </p:animMotion>
                                  </p:childTnLst>
                                </p:cTn>
                              </p:par>
                            </p:childTnLst>
                          </p:cTn>
                        </p:par>
                        <p:par>
                          <p:cTn id="72" fill="hold">
                            <p:stCondLst>
                              <p:cond delay="3000"/>
                            </p:stCondLst>
                            <p:childTnLst>
                              <p:par>
                                <p:cTn id="73" presetID="1" presetClass="exit" presetSubtype="0" fill="hold" grpId="2" nodeType="afterEffect">
                                  <p:stCondLst>
                                    <p:cond delay="0"/>
                                  </p:stCondLst>
                                  <p:childTnLst>
                                    <p:set>
                                      <p:cBhvr>
                                        <p:cTn id="74" dur="1" fill="hold">
                                          <p:stCondLst>
                                            <p:cond delay="0"/>
                                          </p:stCondLst>
                                        </p:cTn>
                                        <p:tgtEl>
                                          <p:spTgt spid="68"/>
                                        </p:tgtEl>
                                        <p:attrNameLst>
                                          <p:attrName>style.visibility</p:attrName>
                                        </p:attrNameLst>
                                      </p:cBhvr>
                                      <p:to>
                                        <p:strVal val="hidden"/>
                                      </p:to>
                                    </p:set>
                                  </p:childTnLst>
                                </p:cTn>
                              </p:par>
                            </p:childTnLst>
                          </p:cTn>
                        </p:par>
                        <p:par>
                          <p:cTn id="75" fill="hold">
                            <p:stCondLst>
                              <p:cond delay="3000"/>
                            </p:stCondLst>
                            <p:childTnLst>
                              <p:par>
                                <p:cTn id="76" presetID="1" presetClass="entr" presetSubtype="0" fill="hold" grpId="0" nodeType="afterEffect">
                                  <p:stCondLst>
                                    <p:cond delay="0"/>
                                  </p:stCondLst>
                                  <p:childTnLst>
                                    <p:set>
                                      <p:cBhvr>
                                        <p:cTn id="77" dur="1" fill="hold">
                                          <p:stCondLst>
                                            <p:cond delay="0"/>
                                          </p:stCondLst>
                                        </p:cTn>
                                        <p:tgtEl>
                                          <p:spTgt spid="75"/>
                                        </p:tgtEl>
                                        <p:attrNameLst>
                                          <p:attrName>style.visibility</p:attrName>
                                        </p:attrNameLst>
                                      </p:cBhvr>
                                      <p:to>
                                        <p:strVal val="visible"/>
                                      </p:to>
                                    </p:set>
                                  </p:childTnLst>
                                </p:cTn>
                              </p:par>
                              <p:par>
                                <p:cTn id="78" presetID="0" presetClass="path" presetSubtype="0" accel="50000" decel="50000" fill="hold" grpId="1" nodeType="withEffect">
                                  <p:stCondLst>
                                    <p:cond delay="0"/>
                                  </p:stCondLst>
                                  <p:childTnLst>
                                    <p:animMotion origin="layout" path="M 0.00035 -0.00047 L 0.02275 -0.13866 " pathEditMode="relative" rAng="0" ptsTypes="AA">
                                      <p:cBhvr>
                                        <p:cTn id="79" dur="500" fill="hold"/>
                                        <p:tgtEl>
                                          <p:spTgt spid="75"/>
                                        </p:tgtEl>
                                        <p:attrNameLst>
                                          <p:attrName>ppt_x</p:attrName>
                                          <p:attrName>ppt_y</p:attrName>
                                        </p:attrNameLst>
                                      </p:cBhvr>
                                      <p:rCtr x="1111" y="-6921"/>
                                    </p:animMotion>
                                  </p:childTnLst>
                                </p:cTn>
                              </p:par>
                            </p:childTnLst>
                          </p:cTn>
                        </p:par>
                        <p:par>
                          <p:cTn id="80" fill="hold">
                            <p:stCondLst>
                              <p:cond delay="3500"/>
                            </p:stCondLst>
                            <p:childTnLst>
                              <p:par>
                                <p:cTn id="81" presetID="1" presetClass="exit" presetSubtype="0" fill="hold" grpId="2" nodeType="afterEffect">
                                  <p:stCondLst>
                                    <p:cond delay="0"/>
                                  </p:stCondLst>
                                  <p:childTnLst>
                                    <p:set>
                                      <p:cBhvr>
                                        <p:cTn id="82"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2" grpId="0" animBg="1"/>
      <p:bldP spid="68" grpId="0" animBg="1"/>
      <p:bldP spid="68" grpId="1" animBg="1"/>
      <p:bldP spid="68" grpId="2" animBg="1"/>
      <p:bldP spid="69" grpId="0" animBg="1"/>
      <p:bldP spid="69" grpId="1" animBg="1"/>
      <p:bldP spid="69" grpId="2" animBg="1"/>
      <p:bldP spid="70" grpId="0" animBg="1"/>
      <p:bldP spid="70" grpId="1"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5" grpId="0" animBg="1"/>
      <p:bldP spid="75" grpId="1" animBg="1"/>
      <p:bldP spid="75"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D83E-CF7E-430E-9E05-3F2A971FA5A5}"/>
              </a:ext>
            </a:extLst>
          </p:cNvPr>
          <p:cNvSpPr>
            <a:spLocks noGrp="1"/>
          </p:cNvSpPr>
          <p:nvPr>
            <p:ph type="title"/>
          </p:nvPr>
        </p:nvSpPr>
        <p:spPr/>
        <p:txBody>
          <a:bodyPr/>
          <a:lstStyle/>
          <a:p>
            <a:r>
              <a:rPr lang="en-AU" dirty="0"/>
              <a:t>A Sample Program</a:t>
            </a:r>
          </a:p>
        </p:txBody>
      </p:sp>
      <p:sp>
        <p:nvSpPr>
          <p:cNvPr id="3" name="Content Placeholder 2">
            <a:extLst>
              <a:ext uri="{FF2B5EF4-FFF2-40B4-BE49-F238E27FC236}">
                <a16:creationId xmlns:a16="http://schemas.microsoft.com/office/drawing/2014/main" id="{835A187A-5725-4FE5-93CF-293E912AC4A1}"/>
              </a:ext>
            </a:extLst>
          </p:cNvPr>
          <p:cNvSpPr>
            <a:spLocks noGrp="1"/>
          </p:cNvSpPr>
          <p:nvPr>
            <p:ph idx="1"/>
          </p:nvPr>
        </p:nvSpPr>
        <p:spPr>
          <a:xfrm>
            <a:off x="0" y="1661532"/>
            <a:ext cx="12192000" cy="5196467"/>
          </a:xfrm>
        </p:spPr>
        <p:txBody>
          <a:bodyPr/>
          <a:lstStyle/>
          <a:p>
            <a:pPr marL="0" indent="0">
              <a:buNone/>
            </a:pPr>
            <a:r>
              <a:rPr lang="en-AU" b="1" i="0" dirty="0" err="1">
                <a:effectLst/>
                <a:latin typeface="Courier New" panose="02070309020205020404" pitchFamily="49" charset="0"/>
                <a:cs typeface="Courier New" panose="02070309020205020404" pitchFamily="49" charset="0"/>
              </a:rPr>
              <a:t>baseSqr</a:t>
            </a:r>
            <a:r>
              <a:rPr lang="en-AU" b="1" i="0" dirty="0">
                <a:effectLst/>
                <a:latin typeface="Courier New" panose="02070309020205020404" pitchFamily="49" charset="0"/>
                <a:cs typeface="Courier New" panose="02070309020205020404" pitchFamily="49" charset="0"/>
              </a:rPr>
              <a:t> = base * base</a:t>
            </a:r>
          </a:p>
          <a:p>
            <a:pPr marL="0" indent="0">
              <a:buNone/>
            </a:pPr>
            <a:r>
              <a:rPr lang="en-AU" b="1" i="0" dirty="0" err="1">
                <a:effectLst/>
                <a:latin typeface="Courier New" panose="02070309020205020404" pitchFamily="49" charset="0"/>
                <a:cs typeface="Courier New" panose="02070309020205020404" pitchFamily="49" charset="0"/>
              </a:rPr>
              <a:t>heightSqr</a:t>
            </a:r>
            <a:r>
              <a:rPr lang="en-AU" b="1" i="0" dirty="0">
                <a:effectLst/>
                <a:latin typeface="Courier New" panose="02070309020205020404" pitchFamily="49" charset="0"/>
                <a:cs typeface="Courier New" panose="02070309020205020404" pitchFamily="49" charset="0"/>
              </a:rPr>
              <a:t> = height * height</a:t>
            </a:r>
          </a:p>
          <a:p>
            <a:pPr marL="0" indent="0">
              <a:buNone/>
            </a:pPr>
            <a:r>
              <a:rPr lang="en-AU" b="1" i="0" dirty="0">
                <a:effectLst/>
                <a:latin typeface="Courier New" panose="02070309020205020404" pitchFamily="49" charset="0"/>
                <a:cs typeface="Courier New" panose="02070309020205020404" pitchFamily="49" charset="0"/>
              </a:rPr>
              <a:t>hypotenuse = sqrt(</a:t>
            </a:r>
            <a:r>
              <a:rPr lang="en-AU" b="1" i="0" dirty="0" err="1">
                <a:effectLst/>
                <a:latin typeface="Courier New" panose="02070309020205020404" pitchFamily="49" charset="0"/>
                <a:cs typeface="Courier New" panose="02070309020205020404" pitchFamily="49" charset="0"/>
              </a:rPr>
              <a:t>heightSqr</a:t>
            </a:r>
            <a:r>
              <a:rPr lang="en-AU" b="1" i="0" dirty="0">
                <a:effectLst/>
                <a:latin typeface="Courier New" panose="02070309020205020404" pitchFamily="49" charset="0"/>
                <a:cs typeface="Courier New" panose="02070309020205020404" pitchFamily="49" charset="0"/>
              </a:rPr>
              <a:t> + </a:t>
            </a:r>
            <a:r>
              <a:rPr lang="en-AU" b="1" i="0" dirty="0" err="1">
                <a:effectLst/>
                <a:latin typeface="Courier New" panose="02070309020205020404" pitchFamily="49" charset="0"/>
                <a:cs typeface="Courier New" panose="02070309020205020404" pitchFamily="49" charset="0"/>
              </a:rPr>
              <a:t>baseSqr</a:t>
            </a:r>
            <a:r>
              <a:rPr lang="en-AU" b="1" i="0" dirty="0">
                <a:effectLst/>
                <a:latin typeface="Courier New" panose="02070309020205020404" pitchFamily="49" charset="0"/>
                <a:cs typeface="Courier New" panose="02070309020205020404" pitchFamily="49" charset="0"/>
              </a:rPr>
              <a:t>)</a:t>
            </a:r>
            <a:endParaRPr lang="en-AU"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C40680BF-8649-4FC0-B653-9317460741CF}"/>
              </a:ext>
            </a:extLst>
          </p:cNvPr>
          <p:cNvSpPr>
            <a:spLocks noGrp="1"/>
          </p:cNvSpPr>
          <p:nvPr>
            <p:ph type="sldNum" sz="quarter" idx="12"/>
          </p:nvPr>
        </p:nvSpPr>
        <p:spPr/>
        <p:txBody>
          <a:bodyPr/>
          <a:lstStyle/>
          <a:p>
            <a:fld id="{993D942A-09B0-4335-8C4A-7371D963A6FB}" type="slidenum">
              <a:rPr lang="en-AU" smtClean="0"/>
              <a:t>37</a:t>
            </a:fld>
            <a:endParaRPr lang="en-AU"/>
          </a:p>
        </p:txBody>
      </p:sp>
      <p:sp>
        <p:nvSpPr>
          <p:cNvPr id="5" name="Footer Placeholder 4">
            <a:extLst>
              <a:ext uri="{FF2B5EF4-FFF2-40B4-BE49-F238E27FC236}">
                <a16:creationId xmlns:a16="http://schemas.microsoft.com/office/drawing/2014/main" id="{51EF7D74-64CE-0682-7CC8-4E372B14E3D1}"/>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585402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Nominal program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latin typeface="Courier New" panose="02070309020205020404" pitchFamily="49" charset="0"/>
                <a:cs typeface="Courier New" panose="02070309020205020404" pitchFamily="49" charset="0"/>
              </a:rPr>
              <a:t>load  base, r1</a:t>
            </a:r>
          </a:p>
          <a:p>
            <a:r>
              <a:rPr lang="en-AU" sz="2000" b="1" dirty="0">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12" name="Group 11">
            <a:extLst>
              <a:ext uri="{FF2B5EF4-FFF2-40B4-BE49-F238E27FC236}">
                <a16:creationId xmlns:a16="http://schemas.microsoft.com/office/drawing/2014/main" id="{A370EA74-1150-4EB8-AB84-EDE5B216BDE1}"/>
              </a:ext>
            </a:extLst>
          </p:cNvPr>
          <p:cNvGrpSpPr/>
          <p:nvPr/>
        </p:nvGrpSpPr>
        <p:grpSpPr>
          <a:xfrm>
            <a:off x="7920000" y="1440000"/>
            <a:ext cx="3375588" cy="4460905"/>
            <a:chOff x="8011638" y="1404770"/>
            <a:chExt cx="3375588" cy="4460905"/>
          </a:xfrm>
        </p:grpSpPr>
        <p:sp>
          <p:nvSpPr>
            <p:cNvPr id="9" name="Rectangle 8">
              <a:extLst>
                <a:ext uri="{FF2B5EF4-FFF2-40B4-BE49-F238E27FC236}">
                  <a16:creationId xmlns:a16="http://schemas.microsoft.com/office/drawing/2014/main" id="{39E111C5-45B6-4481-9791-D2A81E268E69}"/>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1" name="TextBox 10">
              <a:extLst>
                <a:ext uri="{FF2B5EF4-FFF2-40B4-BE49-F238E27FC236}">
                  <a16:creationId xmlns:a16="http://schemas.microsoft.com/office/drawing/2014/main" id="{2E17E13F-2E90-48B6-8E60-6D5ABD803F07}"/>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a:t>
              </a:r>
            </a:p>
            <a:p>
              <a:r>
                <a:rPr lang="en-AU" b="1" dirty="0">
                  <a:latin typeface="Courier New" panose="02070309020205020404" pitchFamily="49" charset="0"/>
                  <a:cs typeface="Courier New" panose="02070309020205020404" pitchFamily="49" charset="0"/>
                </a:rPr>
                <a:t>r2:</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lide Number Placeholder 2">
            <a:extLst>
              <a:ext uri="{FF2B5EF4-FFF2-40B4-BE49-F238E27FC236}">
                <a16:creationId xmlns:a16="http://schemas.microsoft.com/office/drawing/2014/main" id="{88E87E08-8CFB-4D96-A743-7377A0569111}"/>
              </a:ext>
            </a:extLst>
          </p:cNvPr>
          <p:cNvSpPr>
            <a:spLocks noGrp="1"/>
          </p:cNvSpPr>
          <p:nvPr>
            <p:ph type="sldNum" sz="quarter" idx="12"/>
          </p:nvPr>
        </p:nvSpPr>
        <p:spPr/>
        <p:txBody>
          <a:bodyPr/>
          <a:lstStyle/>
          <a:p>
            <a:fld id="{993D942A-09B0-4335-8C4A-7371D963A6FB}" type="slidenum">
              <a:rPr lang="en-AU" smtClean="0"/>
              <a:t>38</a:t>
            </a:fld>
            <a:endParaRPr lang="en-AU"/>
          </a:p>
        </p:txBody>
      </p:sp>
      <p:sp>
        <p:nvSpPr>
          <p:cNvPr id="2" name="Footer Placeholder 1">
            <a:extLst>
              <a:ext uri="{FF2B5EF4-FFF2-40B4-BE49-F238E27FC236}">
                <a16:creationId xmlns:a16="http://schemas.microsoft.com/office/drawing/2014/main" id="{B65EBF92-5915-C377-280E-7CB1D79FE957}"/>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346151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Nominal program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highlight>
                  <a:srgbClr val="FFFF00"/>
                </a:highlight>
                <a:latin typeface="Courier New" panose="02070309020205020404" pitchFamily="49" charset="0"/>
                <a:cs typeface="Courier New" panose="02070309020205020404" pitchFamily="49" charset="0"/>
              </a:rPr>
              <a:t>load  base, r1</a:t>
            </a:r>
          </a:p>
          <a:p>
            <a:r>
              <a:rPr lang="en-AU" sz="2000" b="1" dirty="0">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1E376FD0-98D9-4062-A014-F24092C8B985}"/>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30AC5942-4C73-4AA1-8B1A-CBEC4DE7926F}"/>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F35640F8-9495-4F00-AA2D-5EFB241CA71D}"/>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4</a:t>
              </a:r>
            </a:p>
            <a:p>
              <a:r>
                <a:rPr lang="en-AU" b="1" dirty="0">
                  <a:latin typeface="Courier New" panose="02070309020205020404" pitchFamily="49" charset="0"/>
                  <a:cs typeface="Courier New" panose="02070309020205020404" pitchFamily="49" charset="0"/>
                </a:rPr>
                <a:t>r2:</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lide Number Placeholder 2">
            <a:extLst>
              <a:ext uri="{FF2B5EF4-FFF2-40B4-BE49-F238E27FC236}">
                <a16:creationId xmlns:a16="http://schemas.microsoft.com/office/drawing/2014/main" id="{A0658A3B-2B2B-4F6D-88A0-3DC413F09C1E}"/>
              </a:ext>
            </a:extLst>
          </p:cNvPr>
          <p:cNvSpPr>
            <a:spLocks noGrp="1"/>
          </p:cNvSpPr>
          <p:nvPr>
            <p:ph type="sldNum" sz="quarter" idx="12"/>
          </p:nvPr>
        </p:nvSpPr>
        <p:spPr/>
        <p:txBody>
          <a:bodyPr/>
          <a:lstStyle/>
          <a:p>
            <a:fld id="{993D942A-09B0-4335-8C4A-7371D963A6FB}" type="slidenum">
              <a:rPr lang="en-AU" smtClean="0"/>
              <a:t>39</a:t>
            </a:fld>
            <a:endParaRPr lang="en-AU"/>
          </a:p>
        </p:txBody>
      </p:sp>
      <p:sp>
        <p:nvSpPr>
          <p:cNvPr id="2" name="Footer Placeholder 1">
            <a:extLst>
              <a:ext uri="{FF2B5EF4-FFF2-40B4-BE49-F238E27FC236}">
                <a16:creationId xmlns:a16="http://schemas.microsoft.com/office/drawing/2014/main" id="{4D33C8D4-939C-FCF5-E34C-E729481DC5D7}"/>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1742873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4AB3-CE25-EC1B-D944-2327D7462841}"/>
              </a:ext>
            </a:extLst>
          </p:cNvPr>
          <p:cNvSpPr>
            <a:spLocks noGrp="1"/>
          </p:cNvSpPr>
          <p:nvPr>
            <p:ph type="title"/>
          </p:nvPr>
        </p:nvSpPr>
        <p:spPr/>
        <p:txBody>
          <a:bodyPr/>
          <a:lstStyle/>
          <a:p>
            <a:r>
              <a:rPr lang="en-AU" dirty="0"/>
              <a:t>Staff</a:t>
            </a:r>
          </a:p>
        </p:txBody>
      </p:sp>
      <p:sp>
        <p:nvSpPr>
          <p:cNvPr id="3" name="Content Placeholder 2">
            <a:extLst>
              <a:ext uri="{FF2B5EF4-FFF2-40B4-BE49-F238E27FC236}">
                <a16:creationId xmlns:a16="http://schemas.microsoft.com/office/drawing/2014/main" id="{4324D552-F8E6-8630-2E01-2E22B0482CFB}"/>
              </a:ext>
            </a:extLst>
          </p:cNvPr>
          <p:cNvSpPr>
            <a:spLocks noGrp="1"/>
          </p:cNvSpPr>
          <p:nvPr>
            <p:ph idx="1"/>
          </p:nvPr>
        </p:nvSpPr>
        <p:spPr>
          <a:xfrm>
            <a:off x="514350" y="793020"/>
            <a:ext cx="4780664" cy="6064980"/>
          </a:xfrm>
        </p:spPr>
        <p:txBody>
          <a:bodyPr>
            <a:normAutofit fontScale="92500" lnSpcReduction="10000"/>
          </a:bodyPr>
          <a:lstStyle/>
          <a:p>
            <a:pPr marL="0" indent="0" algn="ctr">
              <a:buNone/>
            </a:pPr>
            <a:r>
              <a:rPr lang="en-AU" b="1" dirty="0"/>
              <a:t>Yuval Yarom</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r>
              <a:rPr lang="en-AU" dirty="0"/>
              <a:t>Email: </a:t>
            </a:r>
            <a:r>
              <a:rPr lang="en-AU" dirty="0">
                <a:hlinkClick r:id="rId2"/>
              </a:rPr>
              <a:t>yuval.yarom@rub.de</a:t>
            </a:r>
            <a:endParaRPr lang="en-AU" dirty="0"/>
          </a:p>
          <a:p>
            <a:pPr marL="0" indent="0">
              <a:buNone/>
            </a:pPr>
            <a:r>
              <a:rPr lang="en-AU" dirty="0"/>
              <a:t>Office: MC 1/40 (temp)</a:t>
            </a:r>
          </a:p>
          <a:p>
            <a:pPr marL="0" indent="0">
              <a:buNone/>
            </a:pPr>
            <a:r>
              <a:rPr lang="en-AU" dirty="0"/>
              <a:t>Consulting: by appointment</a:t>
            </a:r>
          </a:p>
        </p:txBody>
      </p:sp>
      <p:sp>
        <p:nvSpPr>
          <p:cNvPr id="4" name="Footer Placeholder 3">
            <a:extLst>
              <a:ext uri="{FF2B5EF4-FFF2-40B4-BE49-F238E27FC236}">
                <a16:creationId xmlns:a16="http://schemas.microsoft.com/office/drawing/2014/main" id="{C2DB2821-9D88-9ABD-B981-9A4152BFF08F}"/>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F77C7DB-B23A-2204-31C3-48614A063EB7}"/>
              </a:ext>
            </a:extLst>
          </p:cNvPr>
          <p:cNvSpPr>
            <a:spLocks noGrp="1"/>
          </p:cNvSpPr>
          <p:nvPr>
            <p:ph type="sldNum" sz="quarter" idx="12"/>
          </p:nvPr>
        </p:nvSpPr>
        <p:spPr/>
        <p:txBody>
          <a:bodyPr/>
          <a:lstStyle/>
          <a:p>
            <a:fld id="{C714EB55-CF6F-4C0C-B992-04610649AA02}" type="slidenum">
              <a:rPr lang="en-AU" smtClean="0"/>
              <a:t>4</a:t>
            </a:fld>
            <a:endParaRPr lang="en-AU"/>
          </a:p>
        </p:txBody>
      </p:sp>
      <p:pic>
        <p:nvPicPr>
          <p:cNvPr id="1026" name="Picture 2" descr="Yuval Yarom">
            <a:extLst>
              <a:ext uri="{FF2B5EF4-FFF2-40B4-BE49-F238E27FC236}">
                <a16:creationId xmlns:a16="http://schemas.microsoft.com/office/drawing/2014/main" id="{18D7DA2B-FE3C-B03A-BAAE-C14B32DC6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447" y="1297172"/>
            <a:ext cx="3060471" cy="381708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A810316-AA91-64EA-2012-B1FDB360030F}"/>
              </a:ext>
            </a:extLst>
          </p:cNvPr>
          <p:cNvSpPr txBox="1">
            <a:spLocks/>
          </p:cNvSpPr>
          <p:nvPr/>
        </p:nvSpPr>
        <p:spPr>
          <a:xfrm>
            <a:off x="6353174" y="793020"/>
            <a:ext cx="4970499" cy="60649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590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950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31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167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AU" b="1" dirty="0"/>
              <a:t>Robbie Dumitru</a:t>
            </a:r>
          </a:p>
          <a:p>
            <a:pPr marL="0" indent="0">
              <a:buFont typeface="Arial" panose="020B0604020202020204" pitchFamily="34" charset="0"/>
              <a:buNone/>
            </a:pPr>
            <a:endParaRPr lang="en-AU" dirty="0"/>
          </a:p>
          <a:p>
            <a:pPr marL="0" indent="0">
              <a:buFont typeface="Arial" panose="020B0604020202020204" pitchFamily="34" charset="0"/>
              <a:buNone/>
            </a:pPr>
            <a:endParaRPr lang="en-AU" dirty="0"/>
          </a:p>
          <a:p>
            <a:pPr marL="0" indent="0">
              <a:buFont typeface="Arial" panose="020B0604020202020204" pitchFamily="34" charset="0"/>
              <a:buNone/>
            </a:pPr>
            <a:endParaRPr lang="en-AU" dirty="0"/>
          </a:p>
          <a:p>
            <a:pPr marL="0" indent="0">
              <a:buFont typeface="Arial" panose="020B0604020202020204" pitchFamily="34" charset="0"/>
              <a:buNone/>
            </a:pPr>
            <a:endParaRPr lang="en-AU" dirty="0"/>
          </a:p>
          <a:p>
            <a:pPr marL="0" indent="0">
              <a:buFont typeface="Arial" panose="020B0604020202020204" pitchFamily="34" charset="0"/>
              <a:buNone/>
            </a:pPr>
            <a:endParaRPr lang="en-AU" dirty="0"/>
          </a:p>
          <a:p>
            <a:pPr marL="0" indent="0">
              <a:buFont typeface="Arial" panose="020B0604020202020204" pitchFamily="34" charset="0"/>
              <a:buNone/>
            </a:pPr>
            <a:endParaRPr lang="en-AU" dirty="0"/>
          </a:p>
          <a:p>
            <a:pPr marL="0" indent="0">
              <a:buFont typeface="Arial" panose="020B0604020202020204" pitchFamily="34" charset="0"/>
              <a:buNone/>
            </a:pPr>
            <a:endParaRPr lang="en-AU" dirty="0"/>
          </a:p>
          <a:p>
            <a:pPr marL="0" indent="0">
              <a:buFont typeface="Arial" panose="020B0604020202020204" pitchFamily="34" charset="0"/>
              <a:buNone/>
            </a:pPr>
            <a:endParaRPr lang="en-AU" dirty="0"/>
          </a:p>
          <a:p>
            <a:pPr marL="0" indent="0">
              <a:buFont typeface="Arial" panose="020B0604020202020204" pitchFamily="34" charset="0"/>
              <a:buNone/>
            </a:pPr>
            <a:r>
              <a:rPr lang="en-AU" dirty="0"/>
              <a:t>Email: </a:t>
            </a:r>
            <a:r>
              <a:rPr lang="en-AU" dirty="0">
                <a:hlinkClick r:id="rId2"/>
              </a:rPr>
              <a:t>r</a:t>
            </a:r>
            <a:r>
              <a:rPr lang="en-AU" dirty="0">
                <a:hlinkClick r:id="rId4"/>
              </a:rPr>
              <a:t>obert.dumitru@rub.de</a:t>
            </a:r>
            <a:endParaRPr lang="en-AU" dirty="0"/>
          </a:p>
          <a:p>
            <a:pPr marL="0" indent="0">
              <a:buFont typeface="Arial" panose="020B0604020202020204" pitchFamily="34" charset="0"/>
              <a:buNone/>
            </a:pPr>
            <a:r>
              <a:rPr lang="en-AU" dirty="0"/>
              <a:t>Office: MC 1/48 (temp)</a:t>
            </a:r>
          </a:p>
          <a:p>
            <a:pPr marL="0" indent="0">
              <a:buFont typeface="Arial" panose="020B0604020202020204" pitchFamily="34" charset="0"/>
              <a:buNone/>
            </a:pPr>
            <a:r>
              <a:rPr lang="en-AU" dirty="0"/>
              <a:t>Consulting: by appointment</a:t>
            </a:r>
          </a:p>
        </p:txBody>
      </p:sp>
      <p:pic>
        <p:nvPicPr>
          <p:cNvPr id="1028" name="Picture 4" descr="[Me]">
            <a:extLst>
              <a:ext uri="{FF2B5EF4-FFF2-40B4-BE49-F238E27FC236}">
                <a16:creationId xmlns:a16="http://schemas.microsoft.com/office/drawing/2014/main" id="{17D6ADE5-4CD8-350A-3C3D-7618D9684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3029" y="1297172"/>
            <a:ext cx="3690788" cy="381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923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Nominal program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7030A0"/>
                </a:solidFill>
                <a:latin typeface="Courier New" panose="02070309020205020404" pitchFamily="49" charset="0"/>
                <a:cs typeface="Courier New" panose="02070309020205020404" pitchFamily="49" charset="0"/>
              </a:rPr>
              <a:t>load  base, r1</a:t>
            </a:r>
          </a:p>
          <a:p>
            <a:r>
              <a:rPr lang="en-AU" sz="2000" b="1" dirty="0">
                <a:highlight>
                  <a:srgbClr val="FFFF00"/>
                </a:highlight>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FACF1BCB-33EB-47E7-B37A-78675482E81D}"/>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5C9D62D8-3152-4001-B9A1-7072D1DC1715}"/>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66B37C16-266D-4D59-94CF-625A027C80C1}"/>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4 </a:t>
              </a:r>
            </a:p>
            <a:p>
              <a:r>
                <a:rPr lang="en-AU" b="1" dirty="0">
                  <a:latin typeface="Courier New" panose="02070309020205020404" pitchFamily="49" charset="0"/>
                  <a:cs typeface="Courier New" panose="02070309020205020404" pitchFamily="49" charset="0"/>
                </a:rPr>
                <a:t>r2: 3</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lide Number Placeholder 2">
            <a:extLst>
              <a:ext uri="{FF2B5EF4-FFF2-40B4-BE49-F238E27FC236}">
                <a16:creationId xmlns:a16="http://schemas.microsoft.com/office/drawing/2014/main" id="{174032BA-8BE6-452C-9080-E6908720BD5B}"/>
              </a:ext>
            </a:extLst>
          </p:cNvPr>
          <p:cNvSpPr>
            <a:spLocks noGrp="1"/>
          </p:cNvSpPr>
          <p:nvPr>
            <p:ph type="sldNum" sz="quarter" idx="12"/>
          </p:nvPr>
        </p:nvSpPr>
        <p:spPr/>
        <p:txBody>
          <a:bodyPr/>
          <a:lstStyle/>
          <a:p>
            <a:fld id="{993D942A-09B0-4335-8C4A-7371D963A6FB}" type="slidenum">
              <a:rPr lang="en-AU" smtClean="0"/>
              <a:t>40</a:t>
            </a:fld>
            <a:endParaRPr lang="en-AU"/>
          </a:p>
        </p:txBody>
      </p:sp>
      <p:sp>
        <p:nvSpPr>
          <p:cNvPr id="2" name="Footer Placeholder 1">
            <a:extLst>
              <a:ext uri="{FF2B5EF4-FFF2-40B4-BE49-F238E27FC236}">
                <a16:creationId xmlns:a16="http://schemas.microsoft.com/office/drawing/2014/main" id="{D83A7B5E-346B-03D8-2266-64F4DD7E43B7}"/>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3148567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Nominal program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7030A0"/>
                </a:solidFill>
                <a:latin typeface="Courier New" panose="02070309020205020404" pitchFamily="49" charset="0"/>
                <a:cs typeface="Courier New" panose="02070309020205020404" pitchFamily="49" charset="0"/>
              </a:rPr>
              <a:t>load  base, r1</a:t>
            </a:r>
          </a:p>
          <a:p>
            <a:r>
              <a:rPr lang="en-AU" sz="2000" b="1" dirty="0">
                <a:solidFill>
                  <a:srgbClr val="7030A0"/>
                </a:solidFill>
                <a:latin typeface="Courier New" panose="02070309020205020404" pitchFamily="49" charset="0"/>
                <a:cs typeface="Courier New" panose="02070309020205020404" pitchFamily="49" charset="0"/>
              </a:rPr>
              <a:t>load  height, r2</a:t>
            </a:r>
          </a:p>
          <a:p>
            <a:r>
              <a:rPr lang="en-AU" sz="2000" b="1" dirty="0" err="1">
                <a:highlight>
                  <a:srgbClr val="FFFF00"/>
                </a:highlight>
                <a:latin typeface="Courier New" panose="02070309020205020404" pitchFamily="49" charset="0"/>
                <a:cs typeface="Courier New" panose="02070309020205020404" pitchFamily="49" charset="0"/>
              </a:rPr>
              <a:t>mul</a:t>
            </a:r>
            <a:r>
              <a:rPr lang="en-AU" sz="2000" b="1" dirty="0">
                <a:highlight>
                  <a:srgbClr val="FFFF00"/>
                </a:highlight>
                <a:latin typeface="Courier New" panose="02070309020205020404" pitchFamily="49" charset="0"/>
                <a:cs typeface="Courier New" panose="02070309020205020404" pitchFamily="49" charset="0"/>
              </a:rPr>
              <a:t>   r1, r1, r3</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DD0A0A63-ED56-40E0-9B3F-F3F2C4C24FBF}"/>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4C0D97A6-CCCD-4BAF-81A1-45A0C0824B3D}"/>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17342DD3-B78B-4EC6-884A-BF0080AB2694}"/>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4</a:t>
              </a:r>
            </a:p>
            <a:p>
              <a:r>
                <a:rPr lang="en-AU" b="1" dirty="0">
                  <a:latin typeface="Courier New" panose="02070309020205020404" pitchFamily="49" charset="0"/>
                  <a:cs typeface="Courier New" panose="02070309020205020404" pitchFamily="49" charset="0"/>
                </a:rPr>
                <a:t>r2: 3</a:t>
              </a:r>
            </a:p>
            <a:p>
              <a:r>
                <a:rPr lang="en-AU" b="1" dirty="0">
                  <a:latin typeface="Courier New" panose="02070309020205020404" pitchFamily="49" charset="0"/>
                  <a:cs typeface="Courier New" panose="02070309020205020404" pitchFamily="49" charset="0"/>
                </a:rPr>
                <a:t>r3: 16</a:t>
              </a:r>
            </a:p>
            <a:p>
              <a:r>
                <a:rPr lang="en-AU" b="1" dirty="0">
                  <a:latin typeface="Courier New" panose="02070309020205020404" pitchFamily="49" charset="0"/>
                  <a:cs typeface="Courier New" panose="02070309020205020404" pitchFamily="49" charset="0"/>
                </a:rPr>
                <a:t>r4: </a:t>
              </a:r>
            </a:p>
          </p:txBody>
        </p:sp>
      </p:grpSp>
      <p:sp>
        <p:nvSpPr>
          <p:cNvPr id="3" name="Slide Number Placeholder 2">
            <a:extLst>
              <a:ext uri="{FF2B5EF4-FFF2-40B4-BE49-F238E27FC236}">
                <a16:creationId xmlns:a16="http://schemas.microsoft.com/office/drawing/2014/main" id="{A77441A1-C1C1-4FF2-99D1-D8B4C55A5639}"/>
              </a:ext>
            </a:extLst>
          </p:cNvPr>
          <p:cNvSpPr>
            <a:spLocks noGrp="1"/>
          </p:cNvSpPr>
          <p:nvPr>
            <p:ph type="sldNum" sz="quarter" idx="12"/>
          </p:nvPr>
        </p:nvSpPr>
        <p:spPr/>
        <p:txBody>
          <a:bodyPr/>
          <a:lstStyle/>
          <a:p>
            <a:fld id="{993D942A-09B0-4335-8C4A-7371D963A6FB}" type="slidenum">
              <a:rPr lang="en-AU" smtClean="0"/>
              <a:t>41</a:t>
            </a:fld>
            <a:endParaRPr lang="en-AU"/>
          </a:p>
        </p:txBody>
      </p:sp>
      <p:sp>
        <p:nvSpPr>
          <p:cNvPr id="2" name="Footer Placeholder 1">
            <a:extLst>
              <a:ext uri="{FF2B5EF4-FFF2-40B4-BE49-F238E27FC236}">
                <a16:creationId xmlns:a16="http://schemas.microsoft.com/office/drawing/2014/main" id="{289C4FFC-129B-0B9C-3560-770C86946F3E}"/>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4007749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030BE3F-733A-4BCD-B1CA-60F7871DAD8F}"/>
              </a:ext>
            </a:extLst>
          </p:cNvPr>
          <p:cNvSpPr txBox="1"/>
          <p:nvPr/>
        </p:nvSpPr>
        <p:spPr>
          <a:xfrm>
            <a:off x="327169" y="3456383"/>
            <a:ext cx="3489821" cy="400110"/>
          </a:xfrm>
          <a:prstGeom prst="rect">
            <a:avLst/>
          </a:prstGeom>
          <a:noFill/>
        </p:spPr>
        <p:txBody>
          <a:bodyPr wrap="square" rtlCol="0">
            <a:spAutoFit/>
          </a:bodyPr>
          <a:lstStyle/>
          <a:p>
            <a:r>
              <a:rPr lang="en-AU" sz="2000" b="1" dirty="0">
                <a:latin typeface="Courier New" panose="02070309020205020404" pitchFamily="49" charset="0"/>
                <a:cs typeface="Courier New" panose="02070309020205020404" pitchFamily="49" charset="0"/>
              </a:rPr>
              <a:t>store r3, hypotenuse</a:t>
            </a:r>
          </a:p>
        </p:txBody>
      </p:sp>
      <p:sp>
        <p:nvSpPr>
          <p:cNvPr id="2" name="Title 1">
            <a:extLst>
              <a:ext uri="{FF2B5EF4-FFF2-40B4-BE49-F238E27FC236}">
                <a16:creationId xmlns:a16="http://schemas.microsoft.com/office/drawing/2014/main" id="{C5C64A77-6EFC-45FF-B9B6-A313CAAAF734}"/>
              </a:ext>
            </a:extLst>
          </p:cNvPr>
          <p:cNvSpPr>
            <a:spLocks noGrp="1"/>
          </p:cNvSpPr>
          <p:nvPr>
            <p:ph type="title"/>
          </p:nvPr>
        </p:nvSpPr>
        <p:spPr/>
        <p:txBody>
          <a:bodyPr/>
          <a:lstStyle/>
          <a:p>
            <a:r>
              <a:rPr lang="en-AU" dirty="0"/>
              <a:t>Execution dependencies</a:t>
            </a:r>
          </a:p>
        </p:txBody>
      </p:sp>
      <p:sp>
        <p:nvSpPr>
          <p:cNvPr id="4" name="Slide Number Placeholder 3">
            <a:extLst>
              <a:ext uri="{FF2B5EF4-FFF2-40B4-BE49-F238E27FC236}">
                <a16:creationId xmlns:a16="http://schemas.microsoft.com/office/drawing/2014/main" id="{2D4C07A6-684F-4616-9A18-E63932032774}"/>
              </a:ext>
            </a:extLst>
          </p:cNvPr>
          <p:cNvSpPr>
            <a:spLocks noGrp="1"/>
          </p:cNvSpPr>
          <p:nvPr>
            <p:ph type="sldNum" sz="quarter" idx="12"/>
          </p:nvPr>
        </p:nvSpPr>
        <p:spPr/>
        <p:txBody>
          <a:bodyPr/>
          <a:lstStyle/>
          <a:p>
            <a:fld id="{993D942A-09B0-4335-8C4A-7371D963A6FB}" type="slidenum">
              <a:rPr lang="en-AU" smtClean="0"/>
              <a:t>42</a:t>
            </a:fld>
            <a:endParaRPr lang="en-AU"/>
          </a:p>
        </p:txBody>
      </p:sp>
      <p:sp>
        <p:nvSpPr>
          <p:cNvPr id="6" name="TextBox 5">
            <a:extLst>
              <a:ext uri="{FF2B5EF4-FFF2-40B4-BE49-F238E27FC236}">
                <a16:creationId xmlns:a16="http://schemas.microsoft.com/office/drawing/2014/main" id="{67546022-6D4C-4FAA-9B41-1CA3AC27B847}"/>
              </a:ext>
            </a:extLst>
          </p:cNvPr>
          <p:cNvSpPr txBox="1"/>
          <p:nvPr/>
        </p:nvSpPr>
        <p:spPr>
          <a:xfrm>
            <a:off x="327170" y="1635854"/>
            <a:ext cx="3489821" cy="400110"/>
          </a:xfrm>
          <a:prstGeom prst="rect">
            <a:avLst/>
          </a:prstGeom>
          <a:noFill/>
        </p:spPr>
        <p:txBody>
          <a:bodyPr wrap="square" rtlCol="0">
            <a:spAutoFit/>
          </a:bodyPr>
          <a:lstStyle/>
          <a:p>
            <a:r>
              <a:rPr lang="en-AU" sz="2000" b="1" dirty="0">
                <a:latin typeface="Courier New" panose="02070309020205020404" pitchFamily="49" charset="0"/>
                <a:cs typeface="Courier New" panose="02070309020205020404" pitchFamily="49" charset="0"/>
              </a:rPr>
              <a:t>load  base, r1</a:t>
            </a:r>
          </a:p>
        </p:txBody>
      </p:sp>
      <p:sp>
        <p:nvSpPr>
          <p:cNvPr id="8" name="TextBox 7">
            <a:extLst>
              <a:ext uri="{FF2B5EF4-FFF2-40B4-BE49-F238E27FC236}">
                <a16:creationId xmlns:a16="http://schemas.microsoft.com/office/drawing/2014/main" id="{002D0928-F4E9-4C12-87F9-86725FCB7382}"/>
              </a:ext>
            </a:extLst>
          </p:cNvPr>
          <p:cNvSpPr txBox="1"/>
          <p:nvPr/>
        </p:nvSpPr>
        <p:spPr>
          <a:xfrm>
            <a:off x="327169" y="1934607"/>
            <a:ext cx="3489821" cy="400110"/>
          </a:xfrm>
          <a:prstGeom prst="rect">
            <a:avLst/>
          </a:prstGeom>
          <a:noFill/>
        </p:spPr>
        <p:txBody>
          <a:bodyPr wrap="square" rtlCol="0">
            <a:spAutoFit/>
          </a:bodyPr>
          <a:lstStyle/>
          <a:p>
            <a:r>
              <a:rPr lang="en-AU" sz="2000" b="1" dirty="0">
                <a:latin typeface="Courier New" panose="02070309020205020404" pitchFamily="49" charset="0"/>
                <a:cs typeface="Courier New" panose="02070309020205020404" pitchFamily="49" charset="0"/>
              </a:rPr>
              <a:t>load  height, r2</a:t>
            </a:r>
          </a:p>
        </p:txBody>
      </p:sp>
      <p:sp>
        <p:nvSpPr>
          <p:cNvPr id="10" name="TextBox 9">
            <a:extLst>
              <a:ext uri="{FF2B5EF4-FFF2-40B4-BE49-F238E27FC236}">
                <a16:creationId xmlns:a16="http://schemas.microsoft.com/office/drawing/2014/main" id="{9B20B9FE-16A3-4E93-9191-1E17DC3C5E7E}"/>
              </a:ext>
            </a:extLst>
          </p:cNvPr>
          <p:cNvSpPr txBox="1"/>
          <p:nvPr/>
        </p:nvSpPr>
        <p:spPr>
          <a:xfrm>
            <a:off x="327169" y="2233360"/>
            <a:ext cx="3489821" cy="400110"/>
          </a:xfrm>
          <a:prstGeom prst="rect">
            <a:avLst/>
          </a:prstGeom>
          <a:noFill/>
        </p:spPr>
        <p:txBody>
          <a:bodyPr wrap="square" rtlCol="0">
            <a:spAutoFit/>
          </a:bodyPr>
          <a:lstStyle/>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p:txBody>
      </p:sp>
      <p:sp>
        <p:nvSpPr>
          <p:cNvPr id="12" name="TextBox 11">
            <a:extLst>
              <a:ext uri="{FF2B5EF4-FFF2-40B4-BE49-F238E27FC236}">
                <a16:creationId xmlns:a16="http://schemas.microsoft.com/office/drawing/2014/main" id="{156EE7F3-1BD8-4BC0-B9C7-775BDA6D72D4}"/>
              </a:ext>
            </a:extLst>
          </p:cNvPr>
          <p:cNvSpPr txBox="1"/>
          <p:nvPr/>
        </p:nvSpPr>
        <p:spPr>
          <a:xfrm>
            <a:off x="327169" y="2540528"/>
            <a:ext cx="3489821" cy="400110"/>
          </a:xfrm>
          <a:prstGeom prst="rect">
            <a:avLst/>
          </a:prstGeom>
          <a:noFill/>
        </p:spPr>
        <p:txBody>
          <a:bodyPr wrap="square" rtlCol="0">
            <a:spAutoFit/>
          </a:bodyPr>
          <a:lstStyle/>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p:txBody>
      </p:sp>
      <p:sp>
        <p:nvSpPr>
          <p:cNvPr id="14" name="TextBox 13">
            <a:extLst>
              <a:ext uri="{FF2B5EF4-FFF2-40B4-BE49-F238E27FC236}">
                <a16:creationId xmlns:a16="http://schemas.microsoft.com/office/drawing/2014/main" id="{46744A48-1CBB-4A45-AA57-DE98F665B11F}"/>
              </a:ext>
            </a:extLst>
          </p:cNvPr>
          <p:cNvSpPr txBox="1"/>
          <p:nvPr/>
        </p:nvSpPr>
        <p:spPr>
          <a:xfrm>
            <a:off x="327169" y="2850462"/>
            <a:ext cx="3489821" cy="400110"/>
          </a:xfrm>
          <a:prstGeom prst="rect">
            <a:avLst/>
          </a:prstGeom>
          <a:noFill/>
        </p:spPr>
        <p:txBody>
          <a:bodyPr wrap="square" rtlCol="0">
            <a:spAutoFit/>
          </a:bodyPr>
          <a:lstStyle/>
          <a:p>
            <a:r>
              <a:rPr lang="en-AU" sz="2000" b="1" dirty="0">
                <a:latin typeface="Courier New" panose="02070309020205020404" pitchFamily="49" charset="0"/>
                <a:cs typeface="Courier New" panose="02070309020205020404" pitchFamily="49" charset="0"/>
              </a:rPr>
              <a:t>add   r3, r4, r3</a:t>
            </a:r>
          </a:p>
        </p:txBody>
      </p:sp>
      <p:sp>
        <p:nvSpPr>
          <p:cNvPr id="16" name="TextBox 15">
            <a:extLst>
              <a:ext uri="{FF2B5EF4-FFF2-40B4-BE49-F238E27FC236}">
                <a16:creationId xmlns:a16="http://schemas.microsoft.com/office/drawing/2014/main" id="{E9B42CF8-5413-48C6-9406-1A431BAC6E55}"/>
              </a:ext>
            </a:extLst>
          </p:cNvPr>
          <p:cNvSpPr txBox="1"/>
          <p:nvPr/>
        </p:nvSpPr>
        <p:spPr>
          <a:xfrm>
            <a:off x="327169" y="3146449"/>
            <a:ext cx="3489821" cy="400110"/>
          </a:xfrm>
          <a:prstGeom prst="rect">
            <a:avLst/>
          </a:prstGeom>
          <a:noFill/>
        </p:spPr>
        <p:txBody>
          <a:bodyPr wrap="square" rtlCol="0">
            <a:spAutoFit/>
          </a:bodyPr>
          <a:lstStyle/>
          <a:p>
            <a:r>
              <a:rPr lang="en-AU" sz="2000" b="1" dirty="0">
                <a:latin typeface="Courier New" panose="02070309020205020404" pitchFamily="49" charset="0"/>
                <a:cs typeface="Courier New" panose="02070309020205020404" pitchFamily="49" charset="0"/>
              </a:rPr>
              <a:t>sqrt  r3, r3</a:t>
            </a:r>
          </a:p>
        </p:txBody>
      </p:sp>
      <p:sp>
        <p:nvSpPr>
          <p:cNvPr id="20" name="TextBox 19">
            <a:extLst>
              <a:ext uri="{FF2B5EF4-FFF2-40B4-BE49-F238E27FC236}">
                <a16:creationId xmlns:a16="http://schemas.microsoft.com/office/drawing/2014/main" id="{B1A18C4F-E39D-4D4B-B4D2-B1B5AA1395FA}"/>
              </a:ext>
            </a:extLst>
          </p:cNvPr>
          <p:cNvSpPr txBox="1"/>
          <p:nvPr/>
        </p:nvSpPr>
        <p:spPr>
          <a:xfrm>
            <a:off x="327169" y="3776024"/>
            <a:ext cx="3489821" cy="400110"/>
          </a:xfrm>
          <a:prstGeom prst="rect">
            <a:avLst/>
          </a:prstGeom>
          <a:noFill/>
        </p:spPr>
        <p:txBody>
          <a:bodyPr wrap="square" rtlCol="0">
            <a:spAutoFit/>
          </a:bodyPr>
          <a:lstStyle/>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p:txBody>
      </p:sp>
      <p:sp>
        <p:nvSpPr>
          <p:cNvPr id="22" name="TextBox 21">
            <a:extLst>
              <a:ext uri="{FF2B5EF4-FFF2-40B4-BE49-F238E27FC236}">
                <a16:creationId xmlns:a16="http://schemas.microsoft.com/office/drawing/2014/main" id="{1DF30309-0DA2-418F-90E5-1599890516DC}"/>
              </a:ext>
            </a:extLst>
          </p:cNvPr>
          <p:cNvSpPr txBox="1"/>
          <p:nvPr/>
        </p:nvSpPr>
        <p:spPr>
          <a:xfrm>
            <a:off x="327168" y="4062304"/>
            <a:ext cx="3489821" cy="400110"/>
          </a:xfrm>
          <a:prstGeom prst="rect">
            <a:avLst/>
          </a:prstGeom>
          <a:noFill/>
        </p:spPr>
        <p:txBody>
          <a:bodyPr wrap="square" rtlCol="0">
            <a:spAutoFit/>
          </a:bodyPr>
          <a:lstStyle/>
          <a:p>
            <a:r>
              <a:rPr lang="en-AU" sz="2000" b="1" dirty="0">
                <a:latin typeface="Courier New" panose="02070309020205020404" pitchFamily="49" charset="0"/>
                <a:cs typeface="Courier New" panose="02070309020205020404" pitchFamily="49" charset="0"/>
              </a:rPr>
              <a:t>div   r3, 2, r3</a:t>
            </a:r>
          </a:p>
        </p:txBody>
      </p:sp>
      <p:sp>
        <p:nvSpPr>
          <p:cNvPr id="24" name="TextBox 23">
            <a:extLst>
              <a:ext uri="{FF2B5EF4-FFF2-40B4-BE49-F238E27FC236}">
                <a16:creationId xmlns:a16="http://schemas.microsoft.com/office/drawing/2014/main" id="{5B8BD442-36F7-442D-8A21-ADE6D68E7B1F}"/>
              </a:ext>
            </a:extLst>
          </p:cNvPr>
          <p:cNvSpPr txBox="1"/>
          <p:nvPr/>
        </p:nvSpPr>
        <p:spPr>
          <a:xfrm>
            <a:off x="327166" y="4372238"/>
            <a:ext cx="3489821" cy="400110"/>
          </a:xfrm>
          <a:prstGeom prst="rect">
            <a:avLst/>
          </a:prstGeom>
          <a:noFill/>
        </p:spPr>
        <p:txBody>
          <a:bodyPr wrap="square" rtlCol="0">
            <a:spAutoFit/>
          </a:bodyPr>
          <a:lstStyle/>
          <a:p>
            <a:r>
              <a:rPr lang="en-AU" sz="2000" b="1" dirty="0">
                <a:latin typeface="Courier New" panose="02070309020205020404" pitchFamily="49" charset="0"/>
                <a:cs typeface="Courier New" panose="02070309020205020404" pitchFamily="49" charset="0"/>
              </a:rPr>
              <a:t>store r3, area</a:t>
            </a:r>
          </a:p>
        </p:txBody>
      </p:sp>
      <p:cxnSp>
        <p:nvCxnSpPr>
          <p:cNvPr id="28" name="Straight Arrow Connector 27">
            <a:extLst>
              <a:ext uri="{FF2B5EF4-FFF2-40B4-BE49-F238E27FC236}">
                <a16:creationId xmlns:a16="http://schemas.microsoft.com/office/drawing/2014/main" id="{F538BE6E-B2A4-498B-9095-06C939CDDDF8}"/>
              </a:ext>
            </a:extLst>
          </p:cNvPr>
          <p:cNvCxnSpPr>
            <a:cxnSpLocks/>
          </p:cNvCxnSpPr>
          <p:nvPr/>
        </p:nvCxnSpPr>
        <p:spPr>
          <a:xfrm flipH="1">
            <a:off x="2548648" y="1947080"/>
            <a:ext cx="2470176" cy="375164"/>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8E4C78B-0DA3-47AB-8D68-CA80B4033B84}"/>
              </a:ext>
            </a:extLst>
          </p:cNvPr>
          <p:cNvCxnSpPr>
            <a:cxnSpLocks/>
          </p:cNvCxnSpPr>
          <p:nvPr/>
        </p:nvCxnSpPr>
        <p:spPr>
          <a:xfrm flipH="1">
            <a:off x="5661191" y="2062072"/>
            <a:ext cx="3249345" cy="389298"/>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06F5CC9-1708-4CA2-915D-45ACDCE4A846}"/>
              </a:ext>
            </a:extLst>
          </p:cNvPr>
          <p:cNvCxnSpPr>
            <a:cxnSpLocks/>
          </p:cNvCxnSpPr>
          <p:nvPr/>
        </p:nvCxnSpPr>
        <p:spPr>
          <a:xfrm>
            <a:off x="2480553" y="2662208"/>
            <a:ext cx="2073341" cy="598071"/>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4CDB69C-AB48-4D1B-BE32-70A8EE53A38C}"/>
              </a:ext>
            </a:extLst>
          </p:cNvPr>
          <p:cNvCxnSpPr>
            <a:cxnSpLocks/>
          </p:cNvCxnSpPr>
          <p:nvPr/>
        </p:nvCxnSpPr>
        <p:spPr>
          <a:xfrm flipH="1">
            <a:off x="4779524" y="2733472"/>
            <a:ext cx="929861" cy="515645"/>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A932A29-25F9-4D93-8577-498061F79888}"/>
              </a:ext>
            </a:extLst>
          </p:cNvPr>
          <p:cNvCxnSpPr>
            <a:cxnSpLocks/>
          </p:cNvCxnSpPr>
          <p:nvPr/>
        </p:nvCxnSpPr>
        <p:spPr>
          <a:xfrm>
            <a:off x="5846596" y="2035964"/>
            <a:ext cx="2373379" cy="1110485"/>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B4243D-9C9F-4B59-853E-D19EF7A43770}"/>
              </a:ext>
            </a:extLst>
          </p:cNvPr>
          <p:cNvCxnSpPr>
            <a:cxnSpLocks/>
          </p:cNvCxnSpPr>
          <p:nvPr/>
        </p:nvCxnSpPr>
        <p:spPr>
          <a:xfrm>
            <a:off x="9047747" y="2035964"/>
            <a:ext cx="0" cy="1117843"/>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6805052-78B8-41CD-802D-C63904B472BB}"/>
              </a:ext>
            </a:extLst>
          </p:cNvPr>
          <p:cNvCxnSpPr>
            <a:cxnSpLocks/>
          </p:cNvCxnSpPr>
          <p:nvPr/>
        </p:nvCxnSpPr>
        <p:spPr>
          <a:xfrm>
            <a:off x="9064847" y="3706867"/>
            <a:ext cx="0" cy="538424"/>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DD360F-0CE2-4745-9C91-9F104B330C7A}"/>
              </a:ext>
            </a:extLst>
          </p:cNvPr>
          <p:cNvCxnSpPr/>
          <p:nvPr/>
        </p:nvCxnSpPr>
        <p:spPr>
          <a:xfrm>
            <a:off x="4622311" y="3575969"/>
            <a:ext cx="0" cy="400110"/>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5607924-D347-4D51-A1E8-6300CF542AC6}"/>
              </a:ext>
            </a:extLst>
          </p:cNvPr>
          <p:cNvCxnSpPr>
            <a:cxnSpLocks/>
          </p:cNvCxnSpPr>
          <p:nvPr/>
        </p:nvCxnSpPr>
        <p:spPr>
          <a:xfrm>
            <a:off x="4622891" y="4462414"/>
            <a:ext cx="0" cy="509989"/>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62A24DF-91AB-4311-95DF-569A4BBC49D0}"/>
              </a:ext>
            </a:extLst>
          </p:cNvPr>
          <p:cNvCxnSpPr>
            <a:cxnSpLocks/>
          </p:cNvCxnSpPr>
          <p:nvPr/>
        </p:nvCxnSpPr>
        <p:spPr>
          <a:xfrm>
            <a:off x="9105976" y="4772348"/>
            <a:ext cx="1024" cy="560048"/>
          </a:xfrm>
          <a:prstGeom prst="straightConnector1">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BC80802-9613-3501-6866-AC3D8971BC35}"/>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368921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2.59259E-6 L 0.29831 -0.00069 " pathEditMode="relative" rAng="0" ptsTypes="AA">
                                      <p:cBhvr>
                                        <p:cTn id="6" dur="2000" fill="hold"/>
                                        <p:tgtEl>
                                          <p:spTgt spid="6"/>
                                        </p:tgtEl>
                                        <p:attrNameLst>
                                          <p:attrName>ppt_x</p:attrName>
                                          <p:attrName>ppt_y</p:attrName>
                                        </p:attrNameLst>
                                      </p:cBhvr>
                                      <p:rCtr x="14909" y="-46"/>
                                    </p:animMotion>
                                  </p:childTnLst>
                                </p:cTn>
                              </p:par>
                              <p:par>
                                <p:cTn id="7" presetID="42" presetClass="path" presetSubtype="0" accel="50000" decel="50000" fill="hold" grpId="0" nodeType="withEffect">
                                  <p:stCondLst>
                                    <p:cond delay="0"/>
                                  </p:stCondLst>
                                  <p:childTnLst>
                                    <p:animMotion origin="layout" path="M -1.875E-6 -2.59259E-6 L 0.59818 -0.03842 " pathEditMode="relative" rAng="0" ptsTypes="AA">
                                      <p:cBhvr>
                                        <p:cTn id="8" dur="2000" fill="hold"/>
                                        <p:tgtEl>
                                          <p:spTgt spid="8"/>
                                        </p:tgtEl>
                                        <p:attrNameLst>
                                          <p:attrName>ppt_x</p:attrName>
                                          <p:attrName>ppt_y</p:attrName>
                                        </p:attrNameLst>
                                      </p:cBhvr>
                                      <p:rCtr x="29909" y="-1921"/>
                                    </p:animMotion>
                                  </p:childTnLst>
                                </p:cTn>
                              </p:par>
                              <p:par>
                                <p:cTn id="9" presetID="42" presetClass="path" presetSubtype="0" accel="50000" decel="50000" fill="hold" grpId="0" nodeType="withEffect">
                                  <p:stCondLst>
                                    <p:cond delay="0"/>
                                  </p:stCondLst>
                                  <p:childTnLst>
                                    <p:animMotion origin="layout" path="M -1.875E-6 -1.11111E-6 L -1.25E-6 -4.44444E-6 " pathEditMode="relative" rAng="0" ptsTypes="AA">
                                      <p:cBhvr>
                                        <p:cTn id="10" dur="2000" fill="hold"/>
                                        <p:tgtEl>
                                          <p:spTgt spid="10"/>
                                        </p:tgtEl>
                                        <p:attrNameLst>
                                          <p:attrName>ppt_x</p:attrName>
                                          <p:attrName>ppt_y</p:attrName>
                                        </p:attrNameLst>
                                      </p:cBhvr>
                                      <p:rCtr x="911" y="93"/>
                                    </p:animMotion>
                                  </p:childTnLst>
                                </p:cTn>
                              </p:par>
                              <p:par>
                                <p:cTn id="11" presetID="42" presetClass="path" presetSubtype="0" accel="50000" decel="50000" fill="hold" grpId="0" nodeType="withEffect">
                                  <p:stCondLst>
                                    <p:cond delay="0"/>
                                  </p:stCondLst>
                                  <p:childTnLst>
                                    <p:animMotion origin="layout" path="M -1.875E-6 2.96296E-6 L 0.29206 -0.0257 " pathEditMode="relative" rAng="0" ptsTypes="AA">
                                      <p:cBhvr>
                                        <p:cTn id="12" dur="2000" fill="hold"/>
                                        <p:tgtEl>
                                          <p:spTgt spid="12"/>
                                        </p:tgtEl>
                                        <p:attrNameLst>
                                          <p:attrName>ppt_x</p:attrName>
                                          <p:attrName>ppt_y</p:attrName>
                                        </p:attrNameLst>
                                      </p:cBhvr>
                                      <p:rCtr x="14596" y="-1296"/>
                                    </p:animMotion>
                                  </p:childTnLst>
                                </p:cTn>
                              </p:par>
                              <p:par>
                                <p:cTn id="13" presetID="42" presetClass="path" presetSubtype="0" accel="50000" decel="50000" fill="hold" grpId="0" nodeType="withEffect">
                                  <p:stCondLst>
                                    <p:cond delay="0"/>
                                  </p:stCondLst>
                                  <p:childTnLst>
                                    <p:animMotion origin="layout" path="M -1.875E-6 2.59259E-6 L 0.20781 0.05115 " pathEditMode="relative" rAng="0" ptsTypes="AA">
                                      <p:cBhvr>
                                        <p:cTn id="14" dur="2000" fill="hold"/>
                                        <p:tgtEl>
                                          <p:spTgt spid="14"/>
                                        </p:tgtEl>
                                        <p:attrNameLst>
                                          <p:attrName>ppt_x</p:attrName>
                                          <p:attrName>ppt_y</p:attrName>
                                        </p:attrNameLst>
                                      </p:cBhvr>
                                      <p:rCtr x="10391" y="2546"/>
                                    </p:animMotion>
                                  </p:childTnLst>
                                </p:cTn>
                              </p:par>
                              <p:par>
                                <p:cTn id="15" presetID="42" presetClass="path" presetSubtype="0" accel="50000" decel="50000" fill="hold" grpId="0" nodeType="withEffect">
                                  <p:stCondLst>
                                    <p:cond delay="0"/>
                                  </p:stCondLst>
                                  <p:childTnLst>
                                    <p:animMotion origin="layout" path="M -1.875E-6 -2.96296E-6 L 0.21133 0.12801 " pathEditMode="relative" rAng="0" ptsTypes="AA">
                                      <p:cBhvr>
                                        <p:cTn id="16" dur="2000" fill="hold"/>
                                        <p:tgtEl>
                                          <p:spTgt spid="16"/>
                                        </p:tgtEl>
                                        <p:attrNameLst>
                                          <p:attrName>ppt_x</p:attrName>
                                          <p:attrName>ppt_y</p:attrName>
                                        </p:attrNameLst>
                                      </p:cBhvr>
                                      <p:rCtr x="10560" y="6389"/>
                                    </p:animMotion>
                                  </p:childTnLst>
                                </p:cTn>
                              </p:par>
                              <p:par>
                                <p:cTn id="17" presetID="42" presetClass="path" presetSubtype="0" accel="50000" decel="50000" fill="hold" grpId="0" nodeType="withEffect">
                                  <p:stCondLst>
                                    <p:cond delay="0"/>
                                  </p:stCondLst>
                                  <p:childTnLst>
                                    <p:animMotion origin="layout" path="M -1.875E-6 -1.85185E-6 L 0.2168 0.22847 " pathEditMode="relative" rAng="0" ptsTypes="AA">
                                      <p:cBhvr>
                                        <p:cTn id="18" dur="2000" fill="hold"/>
                                        <p:tgtEl>
                                          <p:spTgt spid="18"/>
                                        </p:tgtEl>
                                        <p:attrNameLst>
                                          <p:attrName>ppt_x</p:attrName>
                                          <p:attrName>ppt_y</p:attrName>
                                        </p:attrNameLst>
                                      </p:cBhvr>
                                      <p:rCtr x="10833" y="11412"/>
                                    </p:animMotion>
                                  </p:childTnLst>
                                </p:cTn>
                              </p:par>
                              <p:par>
                                <p:cTn id="19" presetID="42" presetClass="path" presetSubtype="0" accel="50000" decel="50000" fill="hold" grpId="0" nodeType="withEffect">
                                  <p:stCondLst>
                                    <p:cond delay="0"/>
                                  </p:stCondLst>
                                  <p:childTnLst>
                                    <p:animMotion origin="layout" path="M -1.875E-6 -1.11111E-6 L 0.59792 -0.0838 " pathEditMode="relative" rAng="0" ptsTypes="AA">
                                      <p:cBhvr>
                                        <p:cTn id="20" dur="2000" fill="hold"/>
                                        <p:tgtEl>
                                          <p:spTgt spid="20"/>
                                        </p:tgtEl>
                                        <p:attrNameLst>
                                          <p:attrName>ppt_x</p:attrName>
                                          <p:attrName>ppt_y</p:attrName>
                                        </p:attrNameLst>
                                      </p:cBhvr>
                                      <p:rCtr x="29896" y="-4190"/>
                                    </p:animMotion>
                                  </p:childTnLst>
                                </p:cTn>
                              </p:par>
                              <p:par>
                                <p:cTn id="21" presetID="42" presetClass="path" presetSubtype="0" accel="50000" decel="50000" fill="hold" grpId="0" nodeType="withEffect">
                                  <p:stCondLst>
                                    <p:cond delay="0"/>
                                  </p:stCondLst>
                                  <p:childTnLst>
                                    <p:animMotion origin="layout" path="M -1.875E-6 2.22222E-6 L 0.60508 0.03796 " pathEditMode="relative" rAng="0" ptsTypes="AA">
                                      <p:cBhvr>
                                        <p:cTn id="22" dur="2000" fill="hold"/>
                                        <p:tgtEl>
                                          <p:spTgt spid="22"/>
                                        </p:tgtEl>
                                        <p:attrNameLst>
                                          <p:attrName>ppt_x</p:attrName>
                                          <p:attrName>ppt_y</p:attrName>
                                        </p:attrNameLst>
                                      </p:cBhvr>
                                      <p:rCtr x="30247" y="1898"/>
                                    </p:animMotion>
                                  </p:childTnLst>
                                </p:cTn>
                              </p:par>
                              <p:par>
                                <p:cTn id="23" presetID="42" presetClass="path" presetSubtype="0" accel="50000" decel="50000" fill="hold" grpId="0" nodeType="withEffect">
                                  <p:stCondLst>
                                    <p:cond delay="0"/>
                                  </p:stCondLst>
                                  <p:childTnLst>
                                    <p:animMotion origin="layout" path="M -1.875E-6 3.33333E-6 L 0.61315 0.14583 " pathEditMode="relative" rAng="0" ptsTypes="AA">
                                      <p:cBhvr>
                                        <p:cTn id="24" dur="2000" fill="hold"/>
                                        <p:tgtEl>
                                          <p:spTgt spid="24"/>
                                        </p:tgtEl>
                                        <p:attrNameLst>
                                          <p:attrName>ppt_x</p:attrName>
                                          <p:attrName>ppt_y</p:attrName>
                                        </p:attrNameLst>
                                      </p:cBhvr>
                                      <p:rCtr x="30651" y="7292"/>
                                    </p:animMotion>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 presetClass="emph" presetSubtype="2" fill="hold" grpId="1" nodeType="clickEffect">
                                  <p:stCondLst>
                                    <p:cond delay="0"/>
                                  </p:stCondLst>
                                  <p:childTnLst>
                                    <p:animClr clrSpc="rgb" dir="cw">
                                      <p:cBhvr override="childStyle">
                                        <p:cTn id="58" dur="10" fill="hold"/>
                                        <p:tgtEl>
                                          <p:spTgt spid="6"/>
                                        </p:tgtEl>
                                        <p:attrNameLst>
                                          <p:attrName>style.color</p:attrName>
                                        </p:attrNameLst>
                                      </p:cBhvr>
                                      <p:to>
                                        <a:srgbClr val="7030A0"/>
                                      </p:to>
                                    </p:animClr>
                                  </p:childTnLst>
                                </p:cTn>
                              </p:par>
                              <p:par>
                                <p:cTn id="59" presetID="3" presetClass="emph" presetSubtype="2" fill="hold" grpId="1" nodeType="withEffect">
                                  <p:stCondLst>
                                    <p:cond delay="0"/>
                                  </p:stCondLst>
                                  <p:childTnLst>
                                    <p:animClr clrSpc="rgb" dir="cw">
                                      <p:cBhvr override="childStyle">
                                        <p:cTn id="60" dur="10" fill="hold"/>
                                        <p:tgtEl>
                                          <p:spTgt spid="8"/>
                                        </p:tgtEl>
                                        <p:attrNameLst>
                                          <p:attrName>style.color</p:attrName>
                                        </p:attrNameLst>
                                      </p:cBhvr>
                                      <p:to>
                                        <a:srgbClr val="7030A0"/>
                                      </p:to>
                                    </p:animClr>
                                  </p:childTnLst>
                                </p:cTn>
                              </p:par>
                            </p:childTnLst>
                          </p:cTn>
                        </p:par>
                      </p:childTnLst>
                    </p:cTn>
                  </p:par>
                  <p:par>
                    <p:cTn id="61" fill="hold">
                      <p:stCondLst>
                        <p:cond delay="indefinite"/>
                      </p:stCondLst>
                      <p:childTnLst>
                        <p:par>
                          <p:cTn id="62" fill="hold">
                            <p:stCondLst>
                              <p:cond delay="0"/>
                            </p:stCondLst>
                            <p:childTnLst>
                              <p:par>
                                <p:cTn id="63" presetID="3" presetClass="emph" presetSubtype="2" fill="hold" grpId="1" nodeType="clickEffect">
                                  <p:stCondLst>
                                    <p:cond delay="0"/>
                                  </p:stCondLst>
                                  <p:childTnLst>
                                    <p:animClr clrSpc="rgb" dir="cw">
                                      <p:cBhvr override="childStyle">
                                        <p:cTn id="64" dur="10" fill="hold"/>
                                        <p:tgtEl>
                                          <p:spTgt spid="10"/>
                                        </p:tgtEl>
                                        <p:attrNameLst>
                                          <p:attrName>style.color</p:attrName>
                                        </p:attrNameLst>
                                      </p:cBhvr>
                                      <p:to>
                                        <a:srgbClr val="7030A0"/>
                                      </p:to>
                                    </p:animClr>
                                  </p:childTnLst>
                                </p:cTn>
                              </p:par>
                              <p:par>
                                <p:cTn id="65" presetID="3" presetClass="emph" presetSubtype="2" fill="hold" grpId="1" nodeType="withEffect">
                                  <p:stCondLst>
                                    <p:cond delay="0"/>
                                  </p:stCondLst>
                                  <p:childTnLst>
                                    <p:animClr clrSpc="rgb" dir="cw">
                                      <p:cBhvr override="childStyle">
                                        <p:cTn id="66" dur="10" fill="hold"/>
                                        <p:tgtEl>
                                          <p:spTgt spid="12"/>
                                        </p:tgtEl>
                                        <p:attrNameLst>
                                          <p:attrName>style.color</p:attrName>
                                        </p:attrNameLst>
                                      </p:cBhvr>
                                      <p:to>
                                        <a:srgbClr val="7030A0"/>
                                      </p:to>
                                    </p:animClr>
                                  </p:childTnLst>
                                </p:cTn>
                              </p:par>
                              <p:par>
                                <p:cTn id="67" presetID="3" presetClass="emph" presetSubtype="2" fill="hold" grpId="1" nodeType="withEffect">
                                  <p:stCondLst>
                                    <p:cond delay="0"/>
                                  </p:stCondLst>
                                  <p:childTnLst>
                                    <p:animClr clrSpc="rgb" dir="cw">
                                      <p:cBhvr override="childStyle">
                                        <p:cTn id="68" dur="10" fill="hold"/>
                                        <p:tgtEl>
                                          <p:spTgt spid="20"/>
                                        </p:tgtEl>
                                        <p:attrNameLst>
                                          <p:attrName>style.color</p:attrName>
                                        </p:attrNameLst>
                                      </p:cBhvr>
                                      <p:to>
                                        <a:srgbClr val="7030A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P spid="6" grpId="1"/>
      <p:bldP spid="8" grpId="0"/>
      <p:bldP spid="8" grpId="1"/>
      <p:bldP spid="10" grpId="0"/>
      <p:bldP spid="10" grpId="1"/>
      <p:bldP spid="12" grpId="0"/>
      <p:bldP spid="12" grpId="1"/>
      <p:bldP spid="14" grpId="0"/>
      <p:bldP spid="16" grpId="0"/>
      <p:bldP spid="20" grpId="0"/>
      <p:bldP spid="20" grpId="1"/>
      <p:bldP spid="22"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Out of Order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latin typeface="Courier New" panose="02070309020205020404" pitchFamily="49" charset="0"/>
                <a:cs typeface="Courier New" panose="02070309020205020404" pitchFamily="49" charset="0"/>
              </a:rPr>
              <a:t>load  base, r1</a:t>
            </a:r>
          </a:p>
          <a:p>
            <a:r>
              <a:rPr lang="en-AU" sz="2000" b="1" dirty="0">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6A47D02-DF93-426C-AB5F-9879FB1B35AF}"/>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C32FCEE0-877F-4BD4-9103-A215B0EB8016}"/>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DD71B509-2255-4B52-86CD-EB8874D527EA}"/>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a:t>
              </a:r>
            </a:p>
            <a:p>
              <a:r>
                <a:rPr lang="en-AU" b="1" dirty="0">
                  <a:latin typeface="Courier New" panose="02070309020205020404" pitchFamily="49" charset="0"/>
                  <a:cs typeface="Courier New" panose="02070309020205020404" pitchFamily="49" charset="0"/>
                </a:rPr>
                <a:t>r2:</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lide Number Placeholder 2">
            <a:extLst>
              <a:ext uri="{FF2B5EF4-FFF2-40B4-BE49-F238E27FC236}">
                <a16:creationId xmlns:a16="http://schemas.microsoft.com/office/drawing/2014/main" id="{7AA2C91C-599F-4290-BD2D-BDF335D4FAEB}"/>
              </a:ext>
            </a:extLst>
          </p:cNvPr>
          <p:cNvSpPr>
            <a:spLocks noGrp="1"/>
          </p:cNvSpPr>
          <p:nvPr>
            <p:ph type="sldNum" sz="quarter" idx="12"/>
          </p:nvPr>
        </p:nvSpPr>
        <p:spPr/>
        <p:txBody>
          <a:bodyPr/>
          <a:lstStyle/>
          <a:p>
            <a:fld id="{993D942A-09B0-4335-8C4A-7371D963A6FB}" type="slidenum">
              <a:rPr lang="en-AU" smtClean="0"/>
              <a:t>43</a:t>
            </a:fld>
            <a:endParaRPr lang="en-AU"/>
          </a:p>
        </p:txBody>
      </p:sp>
      <p:sp>
        <p:nvSpPr>
          <p:cNvPr id="2" name="Footer Placeholder 1">
            <a:extLst>
              <a:ext uri="{FF2B5EF4-FFF2-40B4-BE49-F238E27FC236}">
                <a16:creationId xmlns:a16="http://schemas.microsoft.com/office/drawing/2014/main" id="{AF146D66-1904-3421-E639-8485CB0E6A46}"/>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3026679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Out of Order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00B050"/>
                </a:solidFill>
                <a:latin typeface="Courier New" panose="02070309020205020404" pitchFamily="49" charset="0"/>
                <a:cs typeface="Courier New" panose="02070309020205020404" pitchFamily="49" charset="0"/>
              </a:rPr>
              <a:t>load  base, r1</a:t>
            </a:r>
          </a:p>
          <a:p>
            <a:r>
              <a:rPr lang="en-AU" sz="2000" b="1" dirty="0">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6A47D02-DF93-426C-AB5F-9879FB1B35AF}"/>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C32FCEE0-877F-4BD4-9103-A215B0EB8016}"/>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DD71B509-2255-4B52-86CD-EB8874D527EA}"/>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a:t>
              </a:r>
            </a:p>
            <a:p>
              <a:r>
                <a:rPr lang="en-AU" b="1" dirty="0">
                  <a:latin typeface="Courier New" panose="02070309020205020404" pitchFamily="49" charset="0"/>
                  <a:cs typeface="Courier New" panose="02070309020205020404" pitchFamily="49" charset="0"/>
                </a:rPr>
                <a:t>r2:</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peech Bubble: Rectangle with Corners Rounded 2">
            <a:extLst>
              <a:ext uri="{FF2B5EF4-FFF2-40B4-BE49-F238E27FC236}">
                <a16:creationId xmlns:a16="http://schemas.microsoft.com/office/drawing/2014/main" id="{9471A7A3-2137-4BA4-AF8F-B98827DC7C27}"/>
              </a:ext>
            </a:extLst>
          </p:cNvPr>
          <p:cNvSpPr/>
          <p:nvPr/>
        </p:nvSpPr>
        <p:spPr>
          <a:xfrm>
            <a:off x="4138367" y="2950590"/>
            <a:ext cx="3375588" cy="1046375"/>
          </a:xfrm>
          <a:prstGeom prst="wedgeRoundRectCallout">
            <a:avLst>
              <a:gd name="adj1" fmla="val -92883"/>
              <a:gd name="adj2" fmla="val -151914"/>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Start executing first load </a:t>
            </a:r>
            <a:r>
              <a:rPr lang="en-AU" sz="2400" dirty="0" err="1">
                <a:solidFill>
                  <a:schemeClr val="tx1"/>
                </a:solidFill>
              </a:rPr>
              <a:t>load</a:t>
            </a:r>
            <a:endParaRPr lang="en-AU" sz="2400" dirty="0">
              <a:solidFill>
                <a:schemeClr val="tx1"/>
              </a:solidFill>
            </a:endParaRPr>
          </a:p>
        </p:txBody>
      </p:sp>
      <p:sp>
        <p:nvSpPr>
          <p:cNvPr id="5" name="Slide Number Placeholder 4">
            <a:extLst>
              <a:ext uri="{FF2B5EF4-FFF2-40B4-BE49-F238E27FC236}">
                <a16:creationId xmlns:a16="http://schemas.microsoft.com/office/drawing/2014/main" id="{24A3C5AA-F9AD-4D02-A51F-5EED6AA33F78}"/>
              </a:ext>
            </a:extLst>
          </p:cNvPr>
          <p:cNvSpPr>
            <a:spLocks noGrp="1"/>
          </p:cNvSpPr>
          <p:nvPr>
            <p:ph type="sldNum" sz="quarter" idx="12"/>
          </p:nvPr>
        </p:nvSpPr>
        <p:spPr/>
        <p:txBody>
          <a:bodyPr/>
          <a:lstStyle/>
          <a:p>
            <a:fld id="{993D942A-09B0-4335-8C4A-7371D963A6FB}" type="slidenum">
              <a:rPr lang="en-AU" smtClean="0"/>
              <a:t>44</a:t>
            </a:fld>
            <a:endParaRPr lang="en-AU"/>
          </a:p>
        </p:txBody>
      </p:sp>
      <p:sp>
        <p:nvSpPr>
          <p:cNvPr id="2" name="Footer Placeholder 1">
            <a:extLst>
              <a:ext uri="{FF2B5EF4-FFF2-40B4-BE49-F238E27FC236}">
                <a16:creationId xmlns:a16="http://schemas.microsoft.com/office/drawing/2014/main" id="{BF007894-E8DD-BDC0-2969-BA3A518542C6}"/>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2199909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Out of Order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00B050"/>
                </a:solidFill>
                <a:latin typeface="Courier New" panose="02070309020205020404" pitchFamily="49" charset="0"/>
                <a:cs typeface="Courier New" panose="02070309020205020404" pitchFamily="49" charset="0"/>
              </a:rPr>
              <a:t>load  base, r1</a:t>
            </a:r>
          </a:p>
          <a:p>
            <a:r>
              <a:rPr lang="en-AU" sz="2000" b="1" dirty="0">
                <a:solidFill>
                  <a:srgbClr val="00B050"/>
                </a:solidFill>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E5543D8-A971-40A8-8C85-DE3E489DD6A5}"/>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E6798720-78CA-4E6A-BDD4-58256723E0EF}"/>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BB1C8D68-EBE1-4E3D-805C-9ECC640E17CB}"/>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a:t>
              </a:r>
            </a:p>
            <a:p>
              <a:r>
                <a:rPr lang="en-AU" b="1" dirty="0">
                  <a:latin typeface="Courier New" panose="02070309020205020404" pitchFamily="49" charset="0"/>
                  <a:cs typeface="Courier New" panose="02070309020205020404" pitchFamily="49" charset="0"/>
                </a:rPr>
                <a:t>r2:</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peech Bubble: Rectangle with Corners Rounded 2">
            <a:extLst>
              <a:ext uri="{FF2B5EF4-FFF2-40B4-BE49-F238E27FC236}">
                <a16:creationId xmlns:a16="http://schemas.microsoft.com/office/drawing/2014/main" id="{E1978149-BAD4-445F-8EC0-4663CFD1DE76}"/>
              </a:ext>
            </a:extLst>
          </p:cNvPr>
          <p:cNvSpPr/>
          <p:nvPr/>
        </p:nvSpPr>
        <p:spPr>
          <a:xfrm>
            <a:off x="4138367" y="2950590"/>
            <a:ext cx="3375588" cy="1046375"/>
          </a:xfrm>
          <a:prstGeom prst="wedgeRoundRectCallout">
            <a:avLst>
              <a:gd name="adj1" fmla="val -83109"/>
              <a:gd name="adj2" fmla="val -122184"/>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Start executing second load</a:t>
            </a:r>
          </a:p>
        </p:txBody>
      </p:sp>
      <p:sp>
        <p:nvSpPr>
          <p:cNvPr id="5" name="Speech Bubble: Rectangle with Corners Rounded 4">
            <a:extLst>
              <a:ext uri="{FF2B5EF4-FFF2-40B4-BE49-F238E27FC236}">
                <a16:creationId xmlns:a16="http://schemas.microsoft.com/office/drawing/2014/main" id="{338BB68B-54A7-491D-A0F4-4E38A0E34777}"/>
              </a:ext>
            </a:extLst>
          </p:cNvPr>
          <p:cNvSpPr/>
          <p:nvPr/>
        </p:nvSpPr>
        <p:spPr>
          <a:xfrm>
            <a:off x="3816991" y="1312107"/>
            <a:ext cx="3899987" cy="1046375"/>
          </a:xfrm>
          <a:prstGeom prst="wedgeRoundRectCallout">
            <a:avLst>
              <a:gd name="adj1" fmla="val -73199"/>
              <a:gd name="adj2" fmla="val 21059"/>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Suppose height is in the cache and second load terminates first</a:t>
            </a:r>
          </a:p>
        </p:txBody>
      </p:sp>
      <p:sp>
        <p:nvSpPr>
          <p:cNvPr id="9" name="Slide Number Placeholder 8">
            <a:extLst>
              <a:ext uri="{FF2B5EF4-FFF2-40B4-BE49-F238E27FC236}">
                <a16:creationId xmlns:a16="http://schemas.microsoft.com/office/drawing/2014/main" id="{F821F12D-E239-4859-A01E-2D2ACE78F0AF}"/>
              </a:ext>
            </a:extLst>
          </p:cNvPr>
          <p:cNvSpPr>
            <a:spLocks noGrp="1"/>
          </p:cNvSpPr>
          <p:nvPr>
            <p:ph type="sldNum" sz="quarter" idx="12"/>
          </p:nvPr>
        </p:nvSpPr>
        <p:spPr/>
        <p:txBody>
          <a:bodyPr/>
          <a:lstStyle/>
          <a:p>
            <a:fld id="{993D942A-09B0-4335-8C4A-7371D963A6FB}" type="slidenum">
              <a:rPr lang="en-AU" smtClean="0"/>
              <a:t>45</a:t>
            </a:fld>
            <a:endParaRPr lang="en-AU"/>
          </a:p>
        </p:txBody>
      </p:sp>
      <p:sp>
        <p:nvSpPr>
          <p:cNvPr id="2" name="Footer Placeholder 1">
            <a:extLst>
              <a:ext uri="{FF2B5EF4-FFF2-40B4-BE49-F238E27FC236}">
                <a16:creationId xmlns:a16="http://schemas.microsoft.com/office/drawing/2014/main" id="{9C85B1DD-CD12-297F-2FE4-E943090C1A6E}"/>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181501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Out of Order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00B050"/>
                </a:solidFill>
                <a:latin typeface="Courier New" panose="02070309020205020404" pitchFamily="49" charset="0"/>
                <a:cs typeface="Courier New" panose="02070309020205020404" pitchFamily="49" charset="0"/>
              </a:rPr>
              <a:t>load  base, r1</a:t>
            </a:r>
          </a:p>
          <a:p>
            <a:r>
              <a:rPr lang="en-AU" sz="2000" b="1" dirty="0">
                <a:solidFill>
                  <a:srgbClr val="7030A0"/>
                </a:solidFill>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solidFill>
                  <a:srgbClr val="00B050"/>
                </a:solidFill>
                <a:latin typeface="Courier New" panose="02070309020205020404" pitchFamily="49" charset="0"/>
                <a:cs typeface="Courier New" panose="02070309020205020404" pitchFamily="49" charset="0"/>
              </a:rPr>
              <a:t>mul</a:t>
            </a:r>
            <a:r>
              <a:rPr lang="en-AU" sz="2000" b="1" dirty="0">
                <a:solidFill>
                  <a:srgbClr val="00B050"/>
                </a:solidFill>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E5543D8-A971-40A8-8C85-DE3E489DD6A5}"/>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E6798720-78CA-4E6A-BDD4-58256723E0EF}"/>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BB1C8D68-EBE1-4E3D-805C-9ECC640E17CB}"/>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a:t>
              </a:r>
            </a:p>
            <a:p>
              <a:r>
                <a:rPr lang="en-AU" b="1" dirty="0">
                  <a:latin typeface="Courier New" panose="02070309020205020404" pitchFamily="49" charset="0"/>
                  <a:cs typeface="Courier New" panose="02070309020205020404" pitchFamily="49" charset="0"/>
                </a:rPr>
                <a:t>r2:</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peech Bubble: Rectangle with Corners Rounded 2">
            <a:extLst>
              <a:ext uri="{FF2B5EF4-FFF2-40B4-BE49-F238E27FC236}">
                <a16:creationId xmlns:a16="http://schemas.microsoft.com/office/drawing/2014/main" id="{E1978149-BAD4-445F-8EC0-4663CFD1DE76}"/>
              </a:ext>
            </a:extLst>
          </p:cNvPr>
          <p:cNvSpPr/>
          <p:nvPr/>
        </p:nvSpPr>
        <p:spPr>
          <a:xfrm>
            <a:off x="4138367" y="2950590"/>
            <a:ext cx="3375588" cy="1046375"/>
          </a:xfrm>
          <a:prstGeom prst="wedgeRoundRectCallout">
            <a:avLst>
              <a:gd name="adj1" fmla="val -83667"/>
              <a:gd name="adj2" fmla="val -66328"/>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Start executing the multiply instruction</a:t>
            </a:r>
          </a:p>
        </p:txBody>
      </p:sp>
      <p:sp>
        <p:nvSpPr>
          <p:cNvPr id="5" name="Slide Number Placeholder 4">
            <a:extLst>
              <a:ext uri="{FF2B5EF4-FFF2-40B4-BE49-F238E27FC236}">
                <a16:creationId xmlns:a16="http://schemas.microsoft.com/office/drawing/2014/main" id="{7A725B2B-1F81-45F9-97BD-8FCA954CD763}"/>
              </a:ext>
            </a:extLst>
          </p:cNvPr>
          <p:cNvSpPr>
            <a:spLocks noGrp="1"/>
          </p:cNvSpPr>
          <p:nvPr>
            <p:ph type="sldNum" sz="quarter" idx="12"/>
          </p:nvPr>
        </p:nvSpPr>
        <p:spPr/>
        <p:txBody>
          <a:bodyPr/>
          <a:lstStyle/>
          <a:p>
            <a:fld id="{993D942A-09B0-4335-8C4A-7371D963A6FB}" type="slidenum">
              <a:rPr lang="en-AU" smtClean="0"/>
              <a:t>46</a:t>
            </a:fld>
            <a:endParaRPr lang="en-AU"/>
          </a:p>
        </p:txBody>
      </p:sp>
      <p:sp>
        <p:nvSpPr>
          <p:cNvPr id="2" name="Footer Placeholder 1">
            <a:extLst>
              <a:ext uri="{FF2B5EF4-FFF2-40B4-BE49-F238E27FC236}">
                <a16:creationId xmlns:a16="http://schemas.microsoft.com/office/drawing/2014/main" id="{749D4972-F1C7-94C9-429E-82C378F298F5}"/>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3066609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Out of Order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00B050"/>
                </a:solidFill>
                <a:latin typeface="Courier New" panose="02070309020205020404" pitchFamily="49" charset="0"/>
                <a:cs typeface="Courier New" panose="02070309020205020404" pitchFamily="49" charset="0"/>
              </a:rPr>
              <a:t>load  base, r1</a:t>
            </a:r>
          </a:p>
          <a:p>
            <a:r>
              <a:rPr lang="en-AU" sz="2000" b="1" dirty="0">
                <a:solidFill>
                  <a:srgbClr val="7030A0"/>
                </a:solidFill>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solidFill>
                  <a:srgbClr val="00B050"/>
                </a:solidFill>
                <a:latin typeface="Courier New" panose="02070309020205020404" pitchFamily="49" charset="0"/>
                <a:cs typeface="Courier New" panose="02070309020205020404" pitchFamily="49" charset="0"/>
              </a:rPr>
              <a:t>mul</a:t>
            </a:r>
            <a:r>
              <a:rPr lang="en-AU" sz="2000" b="1" dirty="0">
                <a:solidFill>
                  <a:srgbClr val="00B050"/>
                </a:solidFill>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E5543D8-A971-40A8-8C85-DE3E489DD6A5}"/>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E6798720-78CA-4E6A-BDD4-58256723E0EF}"/>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BB1C8D68-EBE1-4E3D-805C-9ECC640E17CB}"/>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a:t>
              </a:r>
            </a:p>
            <a:p>
              <a:r>
                <a:rPr lang="en-AU" b="1" dirty="0">
                  <a:latin typeface="Courier New" panose="02070309020205020404" pitchFamily="49" charset="0"/>
                  <a:cs typeface="Courier New" panose="02070309020205020404" pitchFamily="49" charset="0"/>
                </a:rPr>
                <a:t>r2:</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peech Bubble: Rectangle with Corners Rounded 2">
            <a:extLst>
              <a:ext uri="{FF2B5EF4-FFF2-40B4-BE49-F238E27FC236}">
                <a16:creationId xmlns:a16="http://schemas.microsoft.com/office/drawing/2014/main" id="{E1978149-BAD4-445F-8EC0-4663CFD1DE76}"/>
              </a:ext>
            </a:extLst>
          </p:cNvPr>
          <p:cNvSpPr/>
          <p:nvPr/>
        </p:nvSpPr>
        <p:spPr>
          <a:xfrm>
            <a:off x="4138367" y="2950590"/>
            <a:ext cx="3375588" cy="1046375"/>
          </a:xfrm>
          <a:prstGeom prst="wedgeRoundRectCallout">
            <a:avLst>
              <a:gd name="adj1" fmla="val -90369"/>
              <a:gd name="adj2" fmla="val -147409"/>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When the first load completes</a:t>
            </a:r>
          </a:p>
        </p:txBody>
      </p:sp>
      <p:sp>
        <p:nvSpPr>
          <p:cNvPr id="5" name="Slide Number Placeholder 4">
            <a:extLst>
              <a:ext uri="{FF2B5EF4-FFF2-40B4-BE49-F238E27FC236}">
                <a16:creationId xmlns:a16="http://schemas.microsoft.com/office/drawing/2014/main" id="{82F54681-490F-4499-ABAF-F3E5EF872EA8}"/>
              </a:ext>
            </a:extLst>
          </p:cNvPr>
          <p:cNvSpPr>
            <a:spLocks noGrp="1"/>
          </p:cNvSpPr>
          <p:nvPr>
            <p:ph type="sldNum" sz="quarter" idx="12"/>
          </p:nvPr>
        </p:nvSpPr>
        <p:spPr/>
        <p:txBody>
          <a:bodyPr/>
          <a:lstStyle/>
          <a:p>
            <a:fld id="{993D942A-09B0-4335-8C4A-7371D963A6FB}" type="slidenum">
              <a:rPr lang="en-AU" smtClean="0"/>
              <a:t>47</a:t>
            </a:fld>
            <a:endParaRPr lang="en-AU"/>
          </a:p>
        </p:txBody>
      </p:sp>
      <p:sp>
        <p:nvSpPr>
          <p:cNvPr id="2" name="Footer Placeholder 1">
            <a:extLst>
              <a:ext uri="{FF2B5EF4-FFF2-40B4-BE49-F238E27FC236}">
                <a16:creationId xmlns:a16="http://schemas.microsoft.com/office/drawing/2014/main" id="{171F1CE0-4F2B-455C-6EDB-240D4EF17151}"/>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1950654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Out of Order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00B050"/>
                </a:solidFill>
                <a:highlight>
                  <a:srgbClr val="FFFF00"/>
                </a:highlight>
                <a:latin typeface="Courier New" panose="02070309020205020404" pitchFamily="49" charset="0"/>
                <a:cs typeface="Courier New" panose="02070309020205020404" pitchFamily="49" charset="0"/>
              </a:rPr>
              <a:t>load  base, r1</a:t>
            </a:r>
          </a:p>
          <a:p>
            <a:r>
              <a:rPr lang="en-AU" sz="2000" b="1" dirty="0">
                <a:solidFill>
                  <a:srgbClr val="7030A0"/>
                </a:solidFill>
                <a:highlight>
                  <a:srgbClr val="FFFF00"/>
                </a:highlight>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solidFill>
                  <a:srgbClr val="00B050"/>
                </a:solidFill>
                <a:latin typeface="Courier New" panose="02070309020205020404" pitchFamily="49" charset="0"/>
                <a:cs typeface="Courier New" panose="02070309020205020404" pitchFamily="49" charset="0"/>
              </a:rPr>
              <a:t>mul</a:t>
            </a:r>
            <a:r>
              <a:rPr lang="en-AU" sz="2000" b="1" dirty="0">
                <a:solidFill>
                  <a:srgbClr val="00B050"/>
                </a:solidFill>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E5543D8-A971-40A8-8C85-DE3E489DD6A5}"/>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E6798720-78CA-4E6A-BDD4-58256723E0EF}"/>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BB1C8D68-EBE1-4E3D-805C-9ECC640E17CB}"/>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4 </a:t>
              </a:r>
            </a:p>
            <a:p>
              <a:r>
                <a:rPr lang="en-AU" b="1" dirty="0">
                  <a:latin typeface="Courier New" panose="02070309020205020404" pitchFamily="49" charset="0"/>
                  <a:cs typeface="Courier New" panose="02070309020205020404" pitchFamily="49" charset="0"/>
                </a:rPr>
                <a:t>r2: 3</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peech Bubble: Rectangle with Corners Rounded 2">
            <a:extLst>
              <a:ext uri="{FF2B5EF4-FFF2-40B4-BE49-F238E27FC236}">
                <a16:creationId xmlns:a16="http://schemas.microsoft.com/office/drawing/2014/main" id="{E1978149-BAD4-445F-8EC0-4663CFD1DE76}"/>
              </a:ext>
            </a:extLst>
          </p:cNvPr>
          <p:cNvSpPr/>
          <p:nvPr/>
        </p:nvSpPr>
        <p:spPr>
          <a:xfrm>
            <a:off x="4138367" y="2950590"/>
            <a:ext cx="3375588" cy="1046375"/>
          </a:xfrm>
          <a:prstGeom prst="wedgeRoundRectCallout">
            <a:avLst>
              <a:gd name="adj1" fmla="val -90369"/>
              <a:gd name="adj2" fmla="val -147409"/>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retire all completed instructions</a:t>
            </a:r>
          </a:p>
        </p:txBody>
      </p:sp>
      <p:sp>
        <p:nvSpPr>
          <p:cNvPr id="9" name="Slide Number Placeholder 8">
            <a:extLst>
              <a:ext uri="{FF2B5EF4-FFF2-40B4-BE49-F238E27FC236}">
                <a16:creationId xmlns:a16="http://schemas.microsoft.com/office/drawing/2014/main" id="{3CBF9660-74CD-4D61-9DD4-FDA621CD793C}"/>
              </a:ext>
            </a:extLst>
          </p:cNvPr>
          <p:cNvSpPr>
            <a:spLocks noGrp="1"/>
          </p:cNvSpPr>
          <p:nvPr>
            <p:ph type="sldNum" sz="quarter" idx="12"/>
          </p:nvPr>
        </p:nvSpPr>
        <p:spPr/>
        <p:txBody>
          <a:bodyPr/>
          <a:lstStyle/>
          <a:p>
            <a:fld id="{993D942A-09B0-4335-8C4A-7371D963A6FB}" type="slidenum">
              <a:rPr lang="en-AU" smtClean="0"/>
              <a:t>48</a:t>
            </a:fld>
            <a:endParaRPr lang="en-AU"/>
          </a:p>
        </p:txBody>
      </p:sp>
      <p:sp>
        <p:nvSpPr>
          <p:cNvPr id="2" name="Footer Placeholder 1">
            <a:extLst>
              <a:ext uri="{FF2B5EF4-FFF2-40B4-BE49-F238E27FC236}">
                <a16:creationId xmlns:a16="http://schemas.microsoft.com/office/drawing/2014/main" id="{D22F4F5B-4251-789E-82EE-9404C010655A}"/>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1129400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Out of Order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7030A0"/>
                </a:solidFill>
                <a:latin typeface="Courier New" panose="02070309020205020404" pitchFamily="49" charset="0"/>
                <a:cs typeface="Courier New" panose="02070309020205020404" pitchFamily="49" charset="0"/>
              </a:rPr>
              <a:t>load  base, r1</a:t>
            </a:r>
          </a:p>
          <a:p>
            <a:r>
              <a:rPr lang="en-AU" sz="2000" b="1" dirty="0">
                <a:solidFill>
                  <a:srgbClr val="7030A0"/>
                </a:solidFill>
                <a:latin typeface="Courier New" panose="02070309020205020404" pitchFamily="49" charset="0"/>
                <a:cs typeface="Courier New" panose="02070309020205020404" pitchFamily="49" charset="0"/>
              </a:rPr>
              <a:t>load  height, r2</a:t>
            </a:r>
          </a:p>
          <a:p>
            <a:r>
              <a:rPr lang="en-AU" sz="2000" b="1" dirty="0" err="1">
                <a:solidFill>
                  <a:srgbClr val="00B050"/>
                </a:solidFill>
                <a:latin typeface="Courier New" panose="02070309020205020404" pitchFamily="49" charset="0"/>
                <a:cs typeface="Courier New" panose="02070309020205020404" pitchFamily="49" charset="0"/>
              </a:rPr>
              <a:t>mul</a:t>
            </a:r>
            <a:r>
              <a:rPr lang="en-AU" sz="2000" b="1" dirty="0">
                <a:solidFill>
                  <a:srgbClr val="00B050"/>
                </a:solidFill>
                <a:latin typeface="Courier New" panose="02070309020205020404" pitchFamily="49" charset="0"/>
                <a:cs typeface="Courier New" panose="02070309020205020404" pitchFamily="49" charset="0"/>
              </a:rPr>
              <a:t>   r1, r1, r3</a:t>
            </a:r>
          </a:p>
          <a:p>
            <a:r>
              <a:rPr lang="en-AU" sz="2000" b="1" dirty="0" err="1">
                <a:solidFill>
                  <a:srgbClr val="00B050"/>
                </a:solidFill>
                <a:latin typeface="Courier New" panose="02070309020205020404" pitchFamily="49" charset="0"/>
                <a:cs typeface="Courier New" panose="02070309020205020404" pitchFamily="49" charset="0"/>
              </a:rPr>
              <a:t>mul</a:t>
            </a:r>
            <a:r>
              <a:rPr lang="en-AU" sz="2000" b="1" dirty="0">
                <a:solidFill>
                  <a:srgbClr val="00B050"/>
                </a:solidFill>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E5543D8-A971-40A8-8C85-DE3E489DD6A5}"/>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E6798720-78CA-4E6A-BDD4-58256723E0EF}"/>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BB1C8D68-EBE1-4E3D-805C-9ECC640E17CB}"/>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4 </a:t>
              </a:r>
            </a:p>
            <a:p>
              <a:r>
                <a:rPr lang="en-AU" b="1" dirty="0">
                  <a:latin typeface="Courier New" panose="02070309020205020404" pitchFamily="49" charset="0"/>
                  <a:cs typeface="Courier New" panose="02070309020205020404" pitchFamily="49" charset="0"/>
                </a:rPr>
                <a:t>r2: 3</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peech Bubble: Rectangle with Corners Rounded 2">
            <a:extLst>
              <a:ext uri="{FF2B5EF4-FFF2-40B4-BE49-F238E27FC236}">
                <a16:creationId xmlns:a16="http://schemas.microsoft.com/office/drawing/2014/main" id="{E1978149-BAD4-445F-8EC0-4663CFD1DE76}"/>
              </a:ext>
            </a:extLst>
          </p:cNvPr>
          <p:cNvSpPr/>
          <p:nvPr/>
        </p:nvSpPr>
        <p:spPr>
          <a:xfrm>
            <a:off x="4138367" y="2950590"/>
            <a:ext cx="3375588" cy="1046375"/>
          </a:xfrm>
          <a:prstGeom prst="wedgeRoundRectCallout">
            <a:avLst>
              <a:gd name="adj1" fmla="val -78640"/>
              <a:gd name="adj2" fmla="val -96058"/>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 and proceed </a:t>
            </a:r>
          </a:p>
        </p:txBody>
      </p:sp>
      <p:sp>
        <p:nvSpPr>
          <p:cNvPr id="5" name="Slide Number Placeholder 4">
            <a:extLst>
              <a:ext uri="{FF2B5EF4-FFF2-40B4-BE49-F238E27FC236}">
                <a16:creationId xmlns:a16="http://schemas.microsoft.com/office/drawing/2014/main" id="{7A5FEEA4-2DAE-48A5-8122-64DA1F58854F}"/>
              </a:ext>
            </a:extLst>
          </p:cNvPr>
          <p:cNvSpPr>
            <a:spLocks noGrp="1"/>
          </p:cNvSpPr>
          <p:nvPr>
            <p:ph type="sldNum" sz="quarter" idx="12"/>
          </p:nvPr>
        </p:nvSpPr>
        <p:spPr/>
        <p:txBody>
          <a:bodyPr/>
          <a:lstStyle/>
          <a:p>
            <a:fld id="{993D942A-09B0-4335-8C4A-7371D963A6FB}" type="slidenum">
              <a:rPr lang="en-AU" smtClean="0"/>
              <a:t>49</a:t>
            </a:fld>
            <a:endParaRPr lang="en-AU"/>
          </a:p>
        </p:txBody>
      </p:sp>
      <p:sp>
        <p:nvSpPr>
          <p:cNvPr id="2" name="Footer Placeholder 1">
            <a:extLst>
              <a:ext uri="{FF2B5EF4-FFF2-40B4-BE49-F238E27FC236}">
                <a16:creationId xmlns:a16="http://schemas.microsoft.com/office/drawing/2014/main" id="{334EDA25-51DD-DAF7-6079-5EA02858E031}"/>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3503032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30E2-764B-B252-E38D-547F06E2369D}"/>
              </a:ext>
            </a:extLst>
          </p:cNvPr>
          <p:cNvSpPr>
            <a:spLocks noGrp="1"/>
          </p:cNvSpPr>
          <p:nvPr>
            <p:ph type="title"/>
          </p:nvPr>
        </p:nvSpPr>
        <p:spPr/>
        <p:txBody>
          <a:bodyPr/>
          <a:lstStyle/>
          <a:p>
            <a:r>
              <a:rPr lang="en-AU" dirty="0"/>
              <a:t>Admin</a:t>
            </a:r>
          </a:p>
        </p:txBody>
      </p:sp>
      <p:sp>
        <p:nvSpPr>
          <p:cNvPr id="3" name="Content Placeholder 2">
            <a:extLst>
              <a:ext uri="{FF2B5EF4-FFF2-40B4-BE49-F238E27FC236}">
                <a16:creationId xmlns:a16="http://schemas.microsoft.com/office/drawing/2014/main" id="{C5ED7158-3F28-3308-6489-F42D96B57427}"/>
              </a:ext>
            </a:extLst>
          </p:cNvPr>
          <p:cNvSpPr>
            <a:spLocks noGrp="1"/>
          </p:cNvSpPr>
          <p:nvPr>
            <p:ph idx="1"/>
          </p:nvPr>
        </p:nvSpPr>
        <p:spPr>
          <a:xfrm>
            <a:off x="0" y="793020"/>
            <a:ext cx="12192000" cy="6064980"/>
          </a:xfrm>
        </p:spPr>
        <p:txBody>
          <a:bodyPr>
            <a:normAutofit/>
          </a:bodyPr>
          <a:lstStyle/>
          <a:p>
            <a:r>
              <a:rPr lang="en-AU" dirty="0">
                <a:solidFill>
                  <a:srgbClr val="7030A0"/>
                </a:solidFill>
              </a:rPr>
              <a:t>Time table</a:t>
            </a:r>
          </a:p>
          <a:p>
            <a:pPr lvl="1"/>
            <a:r>
              <a:rPr lang="en-AU" dirty="0">
                <a:solidFill>
                  <a:srgbClr val="7030A0"/>
                </a:solidFill>
              </a:rPr>
              <a:t>Lectures: Tuesday 10am-12pm IC 03/444-414</a:t>
            </a:r>
          </a:p>
          <a:p>
            <a:pPr lvl="2"/>
            <a:r>
              <a:rPr lang="en-AU" dirty="0">
                <a:solidFill>
                  <a:srgbClr val="7030A0"/>
                </a:solidFill>
              </a:rPr>
              <a:t>Tue 17.10.2023 IC 03/447</a:t>
            </a:r>
          </a:p>
          <a:p>
            <a:pPr lvl="2"/>
            <a:r>
              <a:rPr lang="en-AU" dirty="0">
                <a:solidFill>
                  <a:srgbClr val="7030A0"/>
                </a:solidFill>
              </a:rPr>
              <a:t>Tue 19.12.2023 IC 03/134</a:t>
            </a:r>
          </a:p>
          <a:p>
            <a:pPr lvl="2"/>
            <a:r>
              <a:rPr lang="en-AU" dirty="0">
                <a:solidFill>
                  <a:srgbClr val="7030A0"/>
                </a:solidFill>
              </a:rPr>
              <a:t>Possible move to MC later in the semester</a:t>
            </a:r>
          </a:p>
          <a:p>
            <a:pPr lvl="1"/>
            <a:r>
              <a:rPr lang="en-AU" dirty="0">
                <a:solidFill>
                  <a:srgbClr val="7030A0"/>
                </a:solidFill>
              </a:rPr>
              <a:t>Workshops: Wednesday 12-2pm GB 02/60</a:t>
            </a:r>
          </a:p>
          <a:p>
            <a:endParaRPr lang="en-AU" dirty="0"/>
          </a:p>
          <a:p>
            <a:endParaRPr lang="en-AU" dirty="0"/>
          </a:p>
          <a:p>
            <a:endParaRPr lang="en-AU" dirty="0"/>
          </a:p>
        </p:txBody>
      </p:sp>
      <p:sp>
        <p:nvSpPr>
          <p:cNvPr id="4" name="Footer Placeholder 3">
            <a:extLst>
              <a:ext uri="{FF2B5EF4-FFF2-40B4-BE49-F238E27FC236}">
                <a16:creationId xmlns:a16="http://schemas.microsoft.com/office/drawing/2014/main" id="{5F3DB0A7-9F13-6BA1-EBCE-8DEDAA096898}"/>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91AE7E6E-7B53-BCAB-A5A7-C7B71D9EB273}"/>
              </a:ext>
            </a:extLst>
          </p:cNvPr>
          <p:cNvSpPr>
            <a:spLocks noGrp="1"/>
          </p:cNvSpPr>
          <p:nvPr>
            <p:ph type="sldNum" sz="quarter" idx="12"/>
          </p:nvPr>
        </p:nvSpPr>
        <p:spPr/>
        <p:txBody>
          <a:bodyPr/>
          <a:lstStyle/>
          <a:p>
            <a:fld id="{C714EB55-CF6F-4C0C-B992-04610649AA02}" type="slidenum">
              <a:rPr lang="en-AU" smtClean="0"/>
              <a:t>5</a:t>
            </a:fld>
            <a:endParaRPr lang="en-AU"/>
          </a:p>
        </p:txBody>
      </p:sp>
    </p:spTree>
    <p:extLst>
      <p:ext uri="{BB962C8B-B14F-4D97-AF65-F5344CB8AC3E}">
        <p14:creationId xmlns:p14="http://schemas.microsoft.com/office/powerpoint/2010/main" val="4012831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Out of Order Execution</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7030A0"/>
                </a:solidFill>
                <a:latin typeface="Courier New" panose="02070309020205020404" pitchFamily="49" charset="0"/>
                <a:cs typeface="Courier New" panose="02070309020205020404" pitchFamily="49" charset="0"/>
              </a:rPr>
              <a:t>load  base, r1</a:t>
            </a:r>
          </a:p>
          <a:p>
            <a:r>
              <a:rPr lang="en-AU" sz="2000" b="1" dirty="0">
                <a:solidFill>
                  <a:srgbClr val="7030A0"/>
                </a:solidFill>
                <a:latin typeface="Courier New" panose="02070309020205020404" pitchFamily="49" charset="0"/>
                <a:cs typeface="Courier New" panose="02070309020205020404" pitchFamily="49" charset="0"/>
              </a:rPr>
              <a:t>load  height, r2</a:t>
            </a:r>
          </a:p>
          <a:p>
            <a:r>
              <a:rPr lang="en-AU" sz="2000" b="1" dirty="0" err="1">
                <a:solidFill>
                  <a:srgbClr val="00B050"/>
                </a:solidFill>
                <a:latin typeface="Courier New" panose="02070309020205020404" pitchFamily="49" charset="0"/>
                <a:cs typeface="Courier New" panose="02070309020205020404" pitchFamily="49" charset="0"/>
              </a:rPr>
              <a:t>mul</a:t>
            </a:r>
            <a:r>
              <a:rPr lang="en-AU" sz="2000" b="1" dirty="0">
                <a:solidFill>
                  <a:srgbClr val="00B050"/>
                </a:solidFill>
                <a:latin typeface="Courier New" panose="02070309020205020404" pitchFamily="49" charset="0"/>
                <a:cs typeface="Courier New" panose="02070309020205020404" pitchFamily="49" charset="0"/>
              </a:rPr>
              <a:t>   r1, r1, r3</a:t>
            </a:r>
          </a:p>
          <a:p>
            <a:r>
              <a:rPr lang="en-AU" sz="2000" b="1" dirty="0" err="1">
                <a:solidFill>
                  <a:srgbClr val="00B050"/>
                </a:solidFill>
                <a:latin typeface="Courier New" panose="02070309020205020404" pitchFamily="49" charset="0"/>
                <a:cs typeface="Courier New" panose="02070309020205020404" pitchFamily="49" charset="0"/>
              </a:rPr>
              <a:t>mul</a:t>
            </a:r>
            <a:r>
              <a:rPr lang="en-AU" sz="2000" b="1" dirty="0">
                <a:solidFill>
                  <a:srgbClr val="00B050"/>
                </a:solidFill>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solidFill>
                  <a:srgbClr val="00B050"/>
                </a:solidFill>
                <a:latin typeface="Courier New" panose="02070309020205020404" pitchFamily="49" charset="0"/>
                <a:cs typeface="Courier New" panose="02070309020205020404" pitchFamily="49" charset="0"/>
              </a:rPr>
              <a:t>mul</a:t>
            </a:r>
            <a:r>
              <a:rPr lang="en-AU" sz="2000" b="1" dirty="0">
                <a:solidFill>
                  <a:srgbClr val="00B050"/>
                </a:solidFill>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E5543D8-A971-40A8-8C85-DE3E489DD6A5}"/>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E6798720-78CA-4E6A-BDD4-58256723E0EF}"/>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BB1C8D68-EBE1-4E3D-805C-9ECC640E17CB}"/>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4 </a:t>
              </a:r>
            </a:p>
            <a:p>
              <a:r>
                <a:rPr lang="en-AU" b="1" dirty="0">
                  <a:latin typeface="Courier New" panose="02070309020205020404" pitchFamily="49" charset="0"/>
                  <a:cs typeface="Courier New" panose="02070309020205020404" pitchFamily="49" charset="0"/>
                </a:rPr>
                <a:t>r2: 3</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peech Bubble: Rectangle with Corners Rounded 2">
            <a:extLst>
              <a:ext uri="{FF2B5EF4-FFF2-40B4-BE49-F238E27FC236}">
                <a16:creationId xmlns:a16="http://schemas.microsoft.com/office/drawing/2014/main" id="{E1978149-BAD4-445F-8EC0-4663CFD1DE76}"/>
              </a:ext>
            </a:extLst>
          </p:cNvPr>
          <p:cNvSpPr/>
          <p:nvPr/>
        </p:nvSpPr>
        <p:spPr>
          <a:xfrm>
            <a:off x="4138367" y="2950590"/>
            <a:ext cx="3375588" cy="1046375"/>
          </a:xfrm>
          <a:prstGeom prst="wedgeRoundRectCallout">
            <a:avLst>
              <a:gd name="adj1" fmla="val -78640"/>
              <a:gd name="adj2" fmla="val -96058"/>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Proceed </a:t>
            </a:r>
          </a:p>
        </p:txBody>
      </p:sp>
      <p:sp>
        <p:nvSpPr>
          <p:cNvPr id="2" name="Speech Bubble: Rectangle with Corners Rounded 1">
            <a:extLst>
              <a:ext uri="{FF2B5EF4-FFF2-40B4-BE49-F238E27FC236}">
                <a16:creationId xmlns:a16="http://schemas.microsoft.com/office/drawing/2014/main" id="{EAFF503C-4914-42D6-8BB7-D4E613D48A12}"/>
              </a:ext>
            </a:extLst>
          </p:cNvPr>
          <p:cNvSpPr/>
          <p:nvPr/>
        </p:nvSpPr>
        <p:spPr>
          <a:xfrm>
            <a:off x="4272001" y="4507584"/>
            <a:ext cx="3375588" cy="1046375"/>
          </a:xfrm>
          <a:prstGeom prst="wedgeRoundRectCallout">
            <a:avLst>
              <a:gd name="adj1" fmla="val -78640"/>
              <a:gd name="adj2" fmla="val -96058"/>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 and also here </a:t>
            </a:r>
          </a:p>
        </p:txBody>
      </p:sp>
      <p:sp>
        <p:nvSpPr>
          <p:cNvPr id="9" name="Slide Number Placeholder 8">
            <a:extLst>
              <a:ext uri="{FF2B5EF4-FFF2-40B4-BE49-F238E27FC236}">
                <a16:creationId xmlns:a16="http://schemas.microsoft.com/office/drawing/2014/main" id="{B77EE67F-7E40-4666-9545-FC8402293C72}"/>
              </a:ext>
            </a:extLst>
          </p:cNvPr>
          <p:cNvSpPr>
            <a:spLocks noGrp="1"/>
          </p:cNvSpPr>
          <p:nvPr>
            <p:ph type="sldNum" sz="quarter" idx="12"/>
          </p:nvPr>
        </p:nvSpPr>
        <p:spPr/>
        <p:txBody>
          <a:bodyPr/>
          <a:lstStyle/>
          <a:p>
            <a:fld id="{993D942A-09B0-4335-8C4A-7371D963A6FB}" type="slidenum">
              <a:rPr lang="en-AU" smtClean="0"/>
              <a:t>50</a:t>
            </a:fld>
            <a:endParaRPr lang="en-AU"/>
          </a:p>
        </p:txBody>
      </p:sp>
      <p:sp>
        <p:nvSpPr>
          <p:cNvPr id="11" name="Rectangle: Rounded Corners 10">
            <a:extLst>
              <a:ext uri="{FF2B5EF4-FFF2-40B4-BE49-F238E27FC236}">
                <a16:creationId xmlns:a16="http://schemas.microsoft.com/office/drawing/2014/main" id="{61189FF8-0D20-4876-B1F1-B85445FD84E7}"/>
              </a:ext>
            </a:extLst>
          </p:cNvPr>
          <p:cNvSpPr/>
          <p:nvPr/>
        </p:nvSpPr>
        <p:spPr>
          <a:xfrm>
            <a:off x="3941196" y="5709535"/>
            <a:ext cx="4309607" cy="994950"/>
          </a:xfrm>
          <a:prstGeom prst="round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Why not retire out-of-order?</a:t>
            </a:r>
          </a:p>
        </p:txBody>
      </p:sp>
      <p:sp>
        <p:nvSpPr>
          <p:cNvPr id="5" name="Footer Placeholder 4">
            <a:extLst>
              <a:ext uri="{FF2B5EF4-FFF2-40B4-BE49-F238E27FC236}">
                <a16:creationId xmlns:a16="http://schemas.microsoft.com/office/drawing/2014/main" id="{5A59E76A-8BDD-FC4A-454E-AC3119D2F63E}"/>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22114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Why not retire early</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00B050"/>
                </a:solidFill>
                <a:latin typeface="Courier New" panose="02070309020205020404" pitchFamily="49" charset="0"/>
                <a:cs typeface="Courier New" panose="02070309020205020404" pitchFamily="49" charset="0"/>
              </a:rPr>
              <a:t>load  base, r1</a:t>
            </a:r>
          </a:p>
          <a:p>
            <a:r>
              <a:rPr lang="en-AU" sz="2000" b="1" dirty="0">
                <a:solidFill>
                  <a:srgbClr val="7030A0"/>
                </a:solidFill>
                <a:highlight>
                  <a:srgbClr val="FFFF00"/>
                </a:highlight>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E5543D8-A971-40A8-8C85-DE3E489DD6A5}"/>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E6798720-78CA-4E6A-BDD4-58256723E0EF}"/>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BB1C8D68-EBE1-4E3D-805C-9ECC640E17CB}"/>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a:t>
              </a:r>
            </a:p>
            <a:p>
              <a:r>
                <a:rPr lang="en-AU" b="1" dirty="0">
                  <a:latin typeface="Courier New" panose="02070309020205020404" pitchFamily="49" charset="0"/>
                  <a:cs typeface="Courier New" panose="02070309020205020404" pitchFamily="49" charset="0"/>
                </a:rPr>
                <a:t>r2: 3</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3" name="Speech Bubble: Rectangle with Corners Rounded 2">
            <a:extLst>
              <a:ext uri="{FF2B5EF4-FFF2-40B4-BE49-F238E27FC236}">
                <a16:creationId xmlns:a16="http://schemas.microsoft.com/office/drawing/2014/main" id="{E1978149-BAD4-445F-8EC0-4663CFD1DE76}"/>
              </a:ext>
            </a:extLst>
          </p:cNvPr>
          <p:cNvSpPr/>
          <p:nvPr/>
        </p:nvSpPr>
        <p:spPr>
          <a:xfrm>
            <a:off x="3279625" y="843494"/>
            <a:ext cx="3489821" cy="1064819"/>
          </a:xfrm>
          <a:prstGeom prst="wedgeRoundRectCallout">
            <a:avLst>
              <a:gd name="adj1" fmla="val 99291"/>
              <a:gd name="adj2" fmla="val 60615"/>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Early retire stores a result in the architectural state</a:t>
            </a:r>
          </a:p>
        </p:txBody>
      </p:sp>
      <p:sp>
        <p:nvSpPr>
          <p:cNvPr id="5" name="Slide Number Placeholder 4">
            <a:extLst>
              <a:ext uri="{FF2B5EF4-FFF2-40B4-BE49-F238E27FC236}">
                <a16:creationId xmlns:a16="http://schemas.microsoft.com/office/drawing/2014/main" id="{7A725B2B-1F81-45F9-97BD-8FCA954CD763}"/>
              </a:ext>
            </a:extLst>
          </p:cNvPr>
          <p:cNvSpPr>
            <a:spLocks noGrp="1"/>
          </p:cNvSpPr>
          <p:nvPr>
            <p:ph type="sldNum" sz="quarter" idx="12"/>
          </p:nvPr>
        </p:nvSpPr>
        <p:spPr/>
        <p:txBody>
          <a:bodyPr/>
          <a:lstStyle/>
          <a:p>
            <a:fld id="{993D942A-09B0-4335-8C4A-7371D963A6FB}" type="slidenum">
              <a:rPr lang="en-AU" smtClean="0"/>
              <a:t>51</a:t>
            </a:fld>
            <a:endParaRPr lang="en-AU"/>
          </a:p>
        </p:txBody>
      </p:sp>
      <p:sp>
        <p:nvSpPr>
          <p:cNvPr id="2" name="Footer Placeholder 1">
            <a:extLst>
              <a:ext uri="{FF2B5EF4-FFF2-40B4-BE49-F238E27FC236}">
                <a16:creationId xmlns:a16="http://schemas.microsoft.com/office/drawing/2014/main" id="{DF079161-862A-3ABA-11D9-117325569066}"/>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4095496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9251-6A12-4495-AE45-0D27A8EE44F5}"/>
              </a:ext>
            </a:extLst>
          </p:cNvPr>
          <p:cNvSpPr>
            <a:spLocks noGrp="1"/>
          </p:cNvSpPr>
          <p:nvPr>
            <p:ph type="title"/>
          </p:nvPr>
        </p:nvSpPr>
        <p:spPr/>
        <p:txBody>
          <a:bodyPr/>
          <a:lstStyle/>
          <a:p>
            <a:r>
              <a:rPr lang="en-AU" dirty="0"/>
              <a:t>Why not retire early</a:t>
            </a:r>
          </a:p>
        </p:txBody>
      </p:sp>
      <p:sp>
        <p:nvSpPr>
          <p:cNvPr id="6" name="TextBox 5">
            <a:extLst>
              <a:ext uri="{FF2B5EF4-FFF2-40B4-BE49-F238E27FC236}">
                <a16:creationId xmlns:a16="http://schemas.microsoft.com/office/drawing/2014/main" id="{14C5A1EF-1C27-4197-B0A3-7A319855DB39}"/>
              </a:ext>
            </a:extLst>
          </p:cNvPr>
          <p:cNvSpPr txBox="1"/>
          <p:nvPr/>
        </p:nvSpPr>
        <p:spPr>
          <a:xfrm>
            <a:off x="327170" y="1635854"/>
            <a:ext cx="3489821" cy="3170099"/>
          </a:xfrm>
          <a:prstGeom prst="rect">
            <a:avLst/>
          </a:prstGeom>
          <a:noFill/>
        </p:spPr>
        <p:txBody>
          <a:bodyPr wrap="square" rtlCol="0">
            <a:spAutoFit/>
          </a:bodyPr>
          <a:lstStyle/>
          <a:p>
            <a:r>
              <a:rPr lang="en-AU" sz="2000" b="1" dirty="0">
                <a:solidFill>
                  <a:srgbClr val="FF0000"/>
                </a:solidFill>
                <a:latin typeface="Courier New" panose="02070309020205020404" pitchFamily="49" charset="0"/>
                <a:cs typeface="Courier New" panose="02070309020205020404" pitchFamily="49" charset="0"/>
              </a:rPr>
              <a:t>load  base, r1</a:t>
            </a:r>
          </a:p>
          <a:p>
            <a:r>
              <a:rPr lang="en-AU" sz="2000" b="1" dirty="0">
                <a:solidFill>
                  <a:srgbClr val="7030A0"/>
                </a:solidFill>
                <a:highlight>
                  <a:srgbClr val="FFFF00"/>
                </a:highlight>
                <a:latin typeface="Courier New" panose="02070309020205020404" pitchFamily="49" charset="0"/>
                <a:cs typeface="Courier New" panose="02070309020205020404" pitchFamily="49" charset="0"/>
              </a:rPr>
              <a:t>load  height, r2</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r1, r3</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r2, r2, r4</a:t>
            </a:r>
          </a:p>
          <a:p>
            <a:r>
              <a:rPr lang="en-AU" sz="2000" b="1" dirty="0">
                <a:latin typeface="Courier New" panose="02070309020205020404" pitchFamily="49" charset="0"/>
                <a:cs typeface="Courier New" panose="02070309020205020404" pitchFamily="49" charset="0"/>
              </a:rPr>
              <a:t>add   r3, r4, r3</a:t>
            </a:r>
          </a:p>
          <a:p>
            <a:r>
              <a:rPr lang="en-AU" sz="2000" b="1" dirty="0">
                <a:latin typeface="Courier New" panose="02070309020205020404" pitchFamily="49" charset="0"/>
                <a:cs typeface="Courier New" panose="02070309020205020404" pitchFamily="49" charset="0"/>
              </a:rPr>
              <a:t>sqrt  r3, r3</a:t>
            </a:r>
          </a:p>
          <a:p>
            <a:r>
              <a:rPr lang="en-AU" sz="2000" b="1" dirty="0">
                <a:latin typeface="Courier New" panose="02070309020205020404" pitchFamily="49" charset="0"/>
                <a:cs typeface="Courier New" panose="02070309020205020404" pitchFamily="49" charset="0"/>
              </a:rPr>
              <a:t>store r3, hypotenuse</a:t>
            </a:r>
          </a:p>
          <a:p>
            <a:r>
              <a:rPr lang="en-AU" sz="2000" b="1" dirty="0" err="1">
                <a:latin typeface="Courier New" panose="02070309020205020404" pitchFamily="49" charset="0"/>
                <a:cs typeface="Courier New" panose="02070309020205020404" pitchFamily="49" charset="0"/>
              </a:rPr>
              <a:t>mul</a:t>
            </a:r>
            <a:r>
              <a:rPr lang="en-AU" sz="2000" b="1" dirty="0">
                <a:latin typeface="Courier New" panose="02070309020205020404" pitchFamily="49" charset="0"/>
                <a:cs typeface="Courier New" panose="02070309020205020404" pitchFamily="49" charset="0"/>
              </a:rPr>
              <a:t>   r1, r2, r3</a:t>
            </a:r>
          </a:p>
          <a:p>
            <a:r>
              <a:rPr lang="en-AU" sz="2000" b="1" dirty="0">
                <a:latin typeface="Courier New" panose="02070309020205020404" pitchFamily="49" charset="0"/>
                <a:cs typeface="Courier New" panose="02070309020205020404" pitchFamily="49" charset="0"/>
              </a:rPr>
              <a:t>div   r3, 2, r3</a:t>
            </a:r>
          </a:p>
          <a:p>
            <a:r>
              <a:rPr lang="en-AU" sz="2000" b="1" dirty="0">
                <a:latin typeface="Courier New" panose="02070309020205020404" pitchFamily="49" charset="0"/>
                <a:cs typeface="Courier New" panose="02070309020205020404" pitchFamily="49" charset="0"/>
              </a:rPr>
              <a:t>store r3, area</a:t>
            </a:r>
          </a:p>
        </p:txBody>
      </p:sp>
      <p:grpSp>
        <p:nvGrpSpPr>
          <p:cNvPr id="7" name="Group 6">
            <a:extLst>
              <a:ext uri="{FF2B5EF4-FFF2-40B4-BE49-F238E27FC236}">
                <a16:creationId xmlns:a16="http://schemas.microsoft.com/office/drawing/2014/main" id="{0E5543D8-A971-40A8-8C85-DE3E489DD6A5}"/>
              </a:ext>
            </a:extLst>
          </p:cNvPr>
          <p:cNvGrpSpPr/>
          <p:nvPr/>
        </p:nvGrpSpPr>
        <p:grpSpPr>
          <a:xfrm>
            <a:off x="7920000" y="1440000"/>
            <a:ext cx="3375588" cy="4460905"/>
            <a:chOff x="8011638" y="1404770"/>
            <a:chExt cx="3375588" cy="4460905"/>
          </a:xfrm>
        </p:grpSpPr>
        <p:sp>
          <p:nvSpPr>
            <p:cNvPr id="8" name="Rectangle 7">
              <a:extLst>
                <a:ext uri="{FF2B5EF4-FFF2-40B4-BE49-F238E27FC236}">
                  <a16:creationId xmlns:a16="http://schemas.microsoft.com/office/drawing/2014/main" id="{E6798720-78CA-4E6A-BDD4-58256723E0EF}"/>
                </a:ext>
              </a:extLst>
            </p:cNvPr>
            <p:cNvSpPr/>
            <p:nvPr/>
          </p:nvSpPr>
          <p:spPr>
            <a:xfrm>
              <a:off x="8011638" y="1404770"/>
              <a:ext cx="3375588" cy="44609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5400" dirty="0">
                  <a:solidFill>
                    <a:schemeClr val="tx1"/>
                  </a:solidFill>
                </a:rPr>
                <a:t>CPU</a:t>
              </a:r>
            </a:p>
          </p:txBody>
        </p:sp>
        <p:sp>
          <p:nvSpPr>
            <p:cNvPr id="10" name="TextBox 9">
              <a:extLst>
                <a:ext uri="{FF2B5EF4-FFF2-40B4-BE49-F238E27FC236}">
                  <a16:creationId xmlns:a16="http://schemas.microsoft.com/office/drawing/2014/main" id="{BB1C8D68-EBE1-4E3D-805C-9ECC640E17CB}"/>
                </a:ext>
              </a:extLst>
            </p:cNvPr>
            <p:cNvSpPr txBox="1"/>
            <p:nvPr/>
          </p:nvSpPr>
          <p:spPr>
            <a:xfrm>
              <a:off x="8097624" y="1579293"/>
              <a:ext cx="1715678" cy="1200329"/>
            </a:xfrm>
            <a:prstGeom prst="rect">
              <a:avLst/>
            </a:prstGeom>
            <a:noFill/>
          </p:spPr>
          <p:txBody>
            <a:bodyPr wrap="square" rtlCol="0">
              <a:spAutoFit/>
            </a:bodyPr>
            <a:lstStyle/>
            <a:p>
              <a:r>
                <a:rPr lang="en-AU" b="1" dirty="0">
                  <a:latin typeface="Courier New" panose="02070309020205020404" pitchFamily="49" charset="0"/>
                  <a:cs typeface="Courier New" panose="02070309020205020404" pitchFamily="49" charset="0"/>
                </a:rPr>
                <a:t>r1: </a:t>
              </a:r>
            </a:p>
            <a:p>
              <a:r>
                <a:rPr lang="en-AU" b="1" dirty="0">
                  <a:latin typeface="Courier New" panose="02070309020205020404" pitchFamily="49" charset="0"/>
                  <a:cs typeface="Courier New" panose="02070309020205020404" pitchFamily="49" charset="0"/>
                </a:rPr>
                <a:t>r2: 3</a:t>
              </a:r>
            </a:p>
            <a:p>
              <a:r>
                <a:rPr lang="en-AU" b="1" dirty="0">
                  <a:latin typeface="Courier New" panose="02070309020205020404" pitchFamily="49" charset="0"/>
                  <a:cs typeface="Courier New" panose="02070309020205020404" pitchFamily="49" charset="0"/>
                </a:rPr>
                <a:t>r3:</a:t>
              </a:r>
            </a:p>
            <a:p>
              <a:r>
                <a:rPr lang="en-AU" b="1" dirty="0">
                  <a:latin typeface="Courier New" panose="02070309020205020404" pitchFamily="49" charset="0"/>
                  <a:cs typeface="Courier New" panose="02070309020205020404" pitchFamily="49" charset="0"/>
                </a:rPr>
                <a:t>r4: </a:t>
              </a:r>
            </a:p>
          </p:txBody>
        </p:sp>
      </p:grpSp>
      <p:sp>
        <p:nvSpPr>
          <p:cNvPr id="5" name="Slide Number Placeholder 4">
            <a:extLst>
              <a:ext uri="{FF2B5EF4-FFF2-40B4-BE49-F238E27FC236}">
                <a16:creationId xmlns:a16="http://schemas.microsoft.com/office/drawing/2014/main" id="{7A725B2B-1F81-45F9-97BD-8FCA954CD763}"/>
              </a:ext>
            </a:extLst>
          </p:cNvPr>
          <p:cNvSpPr>
            <a:spLocks noGrp="1"/>
          </p:cNvSpPr>
          <p:nvPr>
            <p:ph type="sldNum" sz="quarter" idx="12"/>
          </p:nvPr>
        </p:nvSpPr>
        <p:spPr/>
        <p:txBody>
          <a:bodyPr/>
          <a:lstStyle/>
          <a:p>
            <a:fld id="{993D942A-09B0-4335-8C4A-7371D963A6FB}" type="slidenum">
              <a:rPr lang="en-AU" smtClean="0"/>
              <a:t>52</a:t>
            </a:fld>
            <a:endParaRPr lang="en-AU"/>
          </a:p>
        </p:txBody>
      </p:sp>
      <p:sp>
        <p:nvSpPr>
          <p:cNvPr id="9" name="Speech Bubble: Rectangle with Corners Rounded 8">
            <a:extLst>
              <a:ext uri="{FF2B5EF4-FFF2-40B4-BE49-F238E27FC236}">
                <a16:creationId xmlns:a16="http://schemas.microsoft.com/office/drawing/2014/main" id="{B19E06ED-CE5E-4BC4-9A8D-945CA21492EC}"/>
              </a:ext>
            </a:extLst>
          </p:cNvPr>
          <p:cNvSpPr/>
          <p:nvPr/>
        </p:nvSpPr>
        <p:spPr>
          <a:xfrm>
            <a:off x="4123585" y="2824723"/>
            <a:ext cx="3489821" cy="1064819"/>
          </a:xfrm>
          <a:prstGeom prst="wedgeRoundRectCallout">
            <a:avLst>
              <a:gd name="adj1" fmla="val -91414"/>
              <a:gd name="adj2" fmla="val -135028"/>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A later fault leaves the processor in an inconsistent state!</a:t>
            </a:r>
          </a:p>
        </p:txBody>
      </p:sp>
      <p:sp>
        <p:nvSpPr>
          <p:cNvPr id="11" name="Speech Bubble: Rectangle with Corners Rounded 10">
            <a:extLst>
              <a:ext uri="{FF2B5EF4-FFF2-40B4-BE49-F238E27FC236}">
                <a16:creationId xmlns:a16="http://schemas.microsoft.com/office/drawing/2014/main" id="{E5C0D6AF-0AE7-427D-8DD8-959E36F6E1FD}"/>
              </a:ext>
            </a:extLst>
          </p:cNvPr>
          <p:cNvSpPr/>
          <p:nvPr/>
        </p:nvSpPr>
        <p:spPr>
          <a:xfrm>
            <a:off x="3279625" y="843494"/>
            <a:ext cx="3489821" cy="1064819"/>
          </a:xfrm>
          <a:prstGeom prst="wedgeRoundRectCallout">
            <a:avLst>
              <a:gd name="adj1" fmla="val 99291"/>
              <a:gd name="adj2" fmla="val 60615"/>
              <a:gd name="adj3" fmla="val 16667"/>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Early retire stores a result in the architectural state</a:t>
            </a:r>
          </a:p>
        </p:txBody>
      </p:sp>
      <p:sp>
        <p:nvSpPr>
          <p:cNvPr id="2" name="Footer Placeholder 1">
            <a:extLst>
              <a:ext uri="{FF2B5EF4-FFF2-40B4-BE49-F238E27FC236}">
                <a16:creationId xmlns:a16="http://schemas.microsoft.com/office/drawing/2014/main" id="{54343A5B-1D85-D516-2487-E888EDDAA0BC}"/>
              </a:ext>
            </a:extLst>
          </p:cNvPr>
          <p:cNvSpPr>
            <a:spLocks noGrp="1"/>
          </p:cNvSpPr>
          <p:nvPr>
            <p:ph type="ftr" sz="quarter" idx="11"/>
          </p:nvPr>
        </p:nvSpPr>
        <p:spPr/>
        <p:txBody>
          <a:bodyPr/>
          <a:lstStyle/>
          <a:p>
            <a:r>
              <a:rPr lang="en-AU"/>
              <a:t>MAD - Lecture 1 - Introduction </a:t>
            </a:r>
          </a:p>
        </p:txBody>
      </p:sp>
    </p:spTree>
    <p:extLst>
      <p:ext uri="{BB962C8B-B14F-4D97-AF65-F5344CB8AC3E}">
        <p14:creationId xmlns:p14="http://schemas.microsoft.com/office/powerpoint/2010/main" val="4137602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44D0-3CED-FEE7-9F7F-EE135CD6C798}"/>
              </a:ext>
            </a:extLst>
          </p:cNvPr>
          <p:cNvSpPr>
            <a:spLocks noGrp="1"/>
          </p:cNvSpPr>
          <p:nvPr>
            <p:ph type="title"/>
          </p:nvPr>
        </p:nvSpPr>
        <p:spPr/>
        <p:txBody>
          <a:bodyPr/>
          <a:lstStyle/>
          <a:p>
            <a:r>
              <a:rPr lang="en-AU" dirty="0"/>
              <a:t>How does it all work?</a:t>
            </a:r>
          </a:p>
        </p:txBody>
      </p:sp>
      <p:sp>
        <p:nvSpPr>
          <p:cNvPr id="3" name="Content Placeholder 2">
            <a:extLst>
              <a:ext uri="{FF2B5EF4-FFF2-40B4-BE49-F238E27FC236}">
                <a16:creationId xmlns:a16="http://schemas.microsoft.com/office/drawing/2014/main" id="{3A438D8B-57D1-CBB6-AC75-47F87ED4F059}"/>
              </a:ext>
            </a:extLst>
          </p:cNvPr>
          <p:cNvSpPr>
            <a:spLocks noGrp="1"/>
          </p:cNvSpPr>
          <p:nvPr>
            <p:ph idx="1"/>
          </p:nvPr>
        </p:nvSpPr>
        <p:spPr>
          <a:xfrm>
            <a:off x="0" y="992144"/>
            <a:ext cx="5467350" cy="5500729"/>
          </a:xfrm>
        </p:spPr>
        <p:txBody>
          <a:bodyPr/>
          <a:lstStyle/>
          <a:p>
            <a:endParaRPr lang="en-AU"/>
          </a:p>
        </p:txBody>
      </p:sp>
      <p:sp>
        <p:nvSpPr>
          <p:cNvPr id="4" name="Footer Placeholder 3">
            <a:extLst>
              <a:ext uri="{FF2B5EF4-FFF2-40B4-BE49-F238E27FC236}">
                <a16:creationId xmlns:a16="http://schemas.microsoft.com/office/drawing/2014/main" id="{FC8BE699-CA8F-84DB-C815-981175D5C7AA}"/>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1CCBCBDD-5B41-7E9D-201C-C7ACFD8C53FC}"/>
              </a:ext>
            </a:extLst>
          </p:cNvPr>
          <p:cNvSpPr>
            <a:spLocks noGrp="1"/>
          </p:cNvSpPr>
          <p:nvPr>
            <p:ph type="sldNum" sz="quarter" idx="12"/>
          </p:nvPr>
        </p:nvSpPr>
        <p:spPr/>
        <p:txBody>
          <a:bodyPr/>
          <a:lstStyle/>
          <a:p>
            <a:fld id="{C714EB55-CF6F-4C0C-B992-04610649AA02}" type="slidenum">
              <a:rPr lang="en-AU" smtClean="0"/>
              <a:t>53</a:t>
            </a:fld>
            <a:endParaRPr lang="en-AU"/>
          </a:p>
        </p:txBody>
      </p:sp>
      <p:sp>
        <p:nvSpPr>
          <p:cNvPr id="12" name="Slide Number Placeholder 4">
            <a:extLst>
              <a:ext uri="{FF2B5EF4-FFF2-40B4-BE49-F238E27FC236}">
                <a16:creationId xmlns:a16="http://schemas.microsoft.com/office/drawing/2014/main" id="{D396EC48-83BF-6DA5-BF66-FF565FF98FBA}"/>
              </a:ext>
            </a:extLst>
          </p:cNvPr>
          <p:cNvSpPr txBox="1">
            <a:spLocks/>
          </p:cNvSpPr>
          <p:nvPr/>
        </p:nvSpPr>
        <p:spPr>
          <a:xfrm>
            <a:off x="5200646" y="634201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14EB55-CF6F-4C0C-B992-04610649AA02}" type="slidenum">
              <a:rPr lang="en-AU" smtClean="0"/>
              <a:pPr/>
              <a:t>53</a:t>
            </a:fld>
            <a:endParaRPr lang="en-AU"/>
          </a:p>
        </p:txBody>
      </p:sp>
      <p:sp>
        <p:nvSpPr>
          <p:cNvPr id="13" name="Rectangle 12">
            <a:extLst>
              <a:ext uri="{FF2B5EF4-FFF2-40B4-BE49-F238E27FC236}">
                <a16:creationId xmlns:a16="http://schemas.microsoft.com/office/drawing/2014/main" id="{9EF1C6C7-C46F-BA95-77A3-C224159A7444}"/>
              </a:ext>
            </a:extLst>
          </p:cNvPr>
          <p:cNvSpPr/>
          <p:nvPr/>
        </p:nvSpPr>
        <p:spPr>
          <a:xfrm>
            <a:off x="3905246" y="992144"/>
            <a:ext cx="3829049" cy="228600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Frontend</a:t>
            </a:r>
          </a:p>
          <a:p>
            <a:pPr algn="ctr"/>
            <a:endParaRPr lang="en-AU" dirty="0">
              <a:solidFill>
                <a:schemeClr val="tx1"/>
              </a:solidFill>
            </a:endParaRPr>
          </a:p>
          <a:p>
            <a:pPr marL="285750" indent="-285750">
              <a:buFont typeface="Arial" panose="020B0604020202020204" pitchFamily="34" charset="0"/>
              <a:buChar char="•"/>
            </a:pPr>
            <a:r>
              <a:rPr lang="en-AU" dirty="0">
                <a:solidFill>
                  <a:srgbClr val="FFFFCC"/>
                </a:solidFill>
              </a:rPr>
              <a:t>Loads speculated instruction stream</a:t>
            </a:r>
          </a:p>
          <a:p>
            <a:pPr marL="285750" indent="-285750">
              <a:buFont typeface="Arial" panose="020B0604020202020204" pitchFamily="34" charset="0"/>
              <a:buChar char="•"/>
            </a:pPr>
            <a:r>
              <a:rPr lang="en-AU" dirty="0">
                <a:solidFill>
                  <a:srgbClr val="FFFFCC"/>
                </a:solidFill>
              </a:rPr>
              <a:t>Decodes to micro-ops</a:t>
            </a:r>
          </a:p>
          <a:p>
            <a:pPr marL="285750" indent="-285750">
              <a:buFont typeface="Arial" panose="020B0604020202020204" pitchFamily="34" charset="0"/>
              <a:buChar char="•"/>
            </a:pPr>
            <a:r>
              <a:rPr lang="en-AU" dirty="0">
                <a:solidFill>
                  <a:srgbClr val="FFFFCC"/>
                </a:solidFill>
              </a:rPr>
              <a:t>Dispatches to Execution Engine</a:t>
            </a:r>
          </a:p>
          <a:p>
            <a:pPr marL="285750" indent="-285750">
              <a:buFont typeface="Arial" panose="020B0604020202020204" pitchFamily="34" charset="0"/>
              <a:buChar char="•"/>
            </a:pPr>
            <a:r>
              <a:rPr lang="en-AU" dirty="0">
                <a:solidFill>
                  <a:srgbClr val="FFFFCC"/>
                </a:solidFill>
              </a:rPr>
              <a:t>Reorder instructions for retirement</a:t>
            </a:r>
          </a:p>
        </p:txBody>
      </p:sp>
      <p:sp>
        <p:nvSpPr>
          <p:cNvPr id="14" name="Rectangle 13">
            <a:extLst>
              <a:ext uri="{FF2B5EF4-FFF2-40B4-BE49-F238E27FC236}">
                <a16:creationId xmlns:a16="http://schemas.microsoft.com/office/drawing/2014/main" id="{82915A15-8534-2876-694D-6BC84CF7360C}"/>
              </a:ext>
            </a:extLst>
          </p:cNvPr>
          <p:cNvSpPr/>
          <p:nvPr/>
        </p:nvSpPr>
        <p:spPr>
          <a:xfrm>
            <a:off x="3905246" y="3278144"/>
            <a:ext cx="3829050" cy="22860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Execution Engine</a:t>
            </a:r>
          </a:p>
          <a:p>
            <a:pPr algn="ctr"/>
            <a:endParaRPr lang="en-AU" dirty="0">
              <a:solidFill>
                <a:schemeClr val="tx1"/>
              </a:solidFill>
            </a:endParaRPr>
          </a:p>
          <a:p>
            <a:pPr marL="285750" indent="-285750">
              <a:buFont typeface="Arial" panose="020B0604020202020204" pitchFamily="34" charset="0"/>
              <a:buChar char="•"/>
            </a:pPr>
            <a:r>
              <a:rPr lang="en-AU" dirty="0">
                <a:solidFill>
                  <a:srgbClr val="CCFFCC"/>
                </a:solidFill>
              </a:rPr>
              <a:t>Tracks dependencies between micro-ops</a:t>
            </a:r>
          </a:p>
          <a:p>
            <a:pPr marL="285750" indent="-285750">
              <a:buFont typeface="Arial" panose="020B0604020202020204" pitchFamily="34" charset="0"/>
              <a:buChar char="•"/>
            </a:pPr>
            <a:r>
              <a:rPr lang="en-AU" dirty="0">
                <a:solidFill>
                  <a:srgbClr val="CCFFCC"/>
                </a:solidFill>
              </a:rPr>
              <a:t>Executes ready micro-ops</a:t>
            </a:r>
          </a:p>
          <a:p>
            <a:pPr marL="285750" indent="-285750">
              <a:buFont typeface="Arial" panose="020B0604020202020204" pitchFamily="34" charset="0"/>
              <a:buChar char="•"/>
            </a:pPr>
            <a:r>
              <a:rPr lang="en-AU" dirty="0">
                <a:solidFill>
                  <a:srgbClr val="CCFFCC"/>
                </a:solidFill>
              </a:rPr>
              <a:t>Updates frontend on progress</a:t>
            </a:r>
          </a:p>
        </p:txBody>
      </p:sp>
      <p:sp>
        <p:nvSpPr>
          <p:cNvPr id="15" name="Rectangle 14">
            <a:extLst>
              <a:ext uri="{FF2B5EF4-FFF2-40B4-BE49-F238E27FC236}">
                <a16:creationId xmlns:a16="http://schemas.microsoft.com/office/drawing/2014/main" id="{5663B6F7-DC85-E1F9-0EE3-6A8ED9CCAE27}"/>
              </a:ext>
            </a:extLst>
          </p:cNvPr>
          <p:cNvSpPr/>
          <p:nvPr/>
        </p:nvSpPr>
        <p:spPr>
          <a:xfrm>
            <a:off x="3905244" y="5564144"/>
            <a:ext cx="3829050" cy="1097369"/>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Memory Subsystem</a:t>
            </a:r>
          </a:p>
          <a:p>
            <a:pPr algn="ctr"/>
            <a:endParaRPr lang="en-AU" sz="1050" dirty="0">
              <a:solidFill>
                <a:schemeClr val="tx1"/>
              </a:solidFill>
            </a:endParaRPr>
          </a:p>
          <a:p>
            <a:pPr marL="285750" indent="-285750">
              <a:buFont typeface="Arial" panose="020B0604020202020204" pitchFamily="34" charset="0"/>
              <a:buChar char="•"/>
            </a:pPr>
            <a:r>
              <a:rPr lang="en-AU" dirty="0">
                <a:solidFill>
                  <a:srgbClr val="FFCCCC"/>
                </a:solidFill>
              </a:rPr>
              <a:t>Manages caches, memory order and coherency</a:t>
            </a:r>
          </a:p>
        </p:txBody>
      </p:sp>
      <p:sp>
        <p:nvSpPr>
          <p:cNvPr id="7" name="Rectangle 6">
            <a:extLst>
              <a:ext uri="{FF2B5EF4-FFF2-40B4-BE49-F238E27FC236}">
                <a16:creationId xmlns:a16="http://schemas.microsoft.com/office/drawing/2014/main" id="{A8C9DF13-63CC-8BE5-5B72-3B503E608B5F}"/>
              </a:ext>
            </a:extLst>
          </p:cNvPr>
          <p:cNvSpPr/>
          <p:nvPr/>
        </p:nvSpPr>
        <p:spPr>
          <a:xfrm>
            <a:off x="3905244" y="992144"/>
            <a:ext cx="3829049" cy="228600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Frontend</a:t>
            </a:r>
          </a:p>
          <a:p>
            <a:pPr algn="ctr"/>
            <a:endParaRPr lang="en-AU" dirty="0">
              <a:solidFill>
                <a:schemeClr val="tx1"/>
              </a:solidFill>
            </a:endParaRPr>
          </a:p>
          <a:p>
            <a:pPr marL="285750" indent="-285750">
              <a:buFont typeface="Arial" panose="020B0604020202020204" pitchFamily="34" charset="0"/>
              <a:buChar char="•"/>
            </a:pPr>
            <a:r>
              <a:rPr lang="en-AU" dirty="0">
                <a:solidFill>
                  <a:schemeClr val="tx1"/>
                </a:solidFill>
              </a:rPr>
              <a:t>Loads speculated instruction stream</a:t>
            </a:r>
          </a:p>
          <a:p>
            <a:pPr marL="285750" indent="-285750">
              <a:buFont typeface="Arial" panose="020B0604020202020204" pitchFamily="34" charset="0"/>
              <a:buChar char="•"/>
            </a:pPr>
            <a:r>
              <a:rPr lang="en-AU" dirty="0">
                <a:solidFill>
                  <a:schemeClr val="tx1"/>
                </a:solidFill>
              </a:rPr>
              <a:t>Decodes to micro-ops</a:t>
            </a:r>
          </a:p>
          <a:p>
            <a:pPr marL="285750" indent="-285750">
              <a:buFont typeface="Arial" panose="020B0604020202020204" pitchFamily="34" charset="0"/>
              <a:buChar char="•"/>
            </a:pPr>
            <a:r>
              <a:rPr lang="en-AU" dirty="0">
                <a:solidFill>
                  <a:schemeClr val="tx1"/>
                </a:solidFill>
              </a:rPr>
              <a:t>Dispatches to Execution Engine</a:t>
            </a:r>
          </a:p>
          <a:p>
            <a:pPr marL="285750" indent="-285750">
              <a:buFont typeface="Arial" panose="020B0604020202020204" pitchFamily="34" charset="0"/>
              <a:buChar char="•"/>
            </a:pPr>
            <a:r>
              <a:rPr lang="en-AU" dirty="0">
                <a:solidFill>
                  <a:schemeClr val="tx1"/>
                </a:solidFill>
              </a:rPr>
              <a:t>Reorder instructions for retirement</a:t>
            </a:r>
          </a:p>
        </p:txBody>
      </p:sp>
      <p:sp>
        <p:nvSpPr>
          <p:cNvPr id="8" name="Rectangle 7">
            <a:extLst>
              <a:ext uri="{FF2B5EF4-FFF2-40B4-BE49-F238E27FC236}">
                <a16:creationId xmlns:a16="http://schemas.microsoft.com/office/drawing/2014/main" id="{B60E2729-978E-3A68-FA8E-13007C2AFDE7}"/>
              </a:ext>
            </a:extLst>
          </p:cNvPr>
          <p:cNvSpPr/>
          <p:nvPr/>
        </p:nvSpPr>
        <p:spPr>
          <a:xfrm>
            <a:off x="3905243" y="3278144"/>
            <a:ext cx="3829050" cy="22860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Execution Engine</a:t>
            </a:r>
          </a:p>
          <a:p>
            <a:pPr algn="ctr"/>
            <a:endParaRPr lang="en-AU" dirty="0">
              <a:solidFill>
                <a:schemeClr val="tx1"/>
              </a:solidFill>
            </a:endParaRPr>
          </a:p>
          <a:p>
            <a:pPr marL="285750" indent="-285750">
              <a:buFont typeface="Arial" panose="020B0604020202020204" pitchFamily="34" charset="0"/>
              <a:buChar char="•"/>
            </a:pPr>
            <a:r>
              <a:rPr lang="en-AU" dirty="0">
                <a:solidFill>
                  <a:schemeClr val="tx1"/>
                </a:solidFill>
              </a:rPr>
              <a:t>Tracks dependencies between micro-ops</a:t>
            </a:r>
          </a:p>
          <a:p>
            <a:pPr marL="285750" indent="-285750">
              <a:buFont typeface="Arial" panose="020B0604020202020204" pitchFamily="34" charset="0"/>
              <a:buChar char="•"/>
            </a:pPr>
            <a:r>
              <a:rPr lang="en-AU" dirty="0">
                <a:solidFill>
                  <a:schemeClr val="tx1"/>
                </a:solidFill>
              </a:rPr>
              <a:t>Executes ready micro-ops</a:t>
            </a:r>
          </a:p>
          <a:p>
            <a:pPr marL="285750" indent="-285750">
              <a:buFont typeface="Arial" panose="020B0604020202020204" pitchFamily="34" charset="0"/>
              <a:buChar char="•"/>
            </a:pPr>
            <a:r>
              <a:rPr lang="en-AU" dirty="0">
                <a:solidFill>
                  <a:schemeClr val="tx1"/>
                </a:solidFill>
              </a:rPr>
              <a:t>Updates frontend on progress</a:t>
            </a:r>
          </a:p>
        </p:txBody>
      </p:sp>
      <p:sp>
        <p:nvSpPr>
          <p:cNvPr id="9" name="Rectangle 8">
            <a:extLst>
              <a:ext uri="{FF2B5EF4-FFF2-40B4-BE49-F238E27FC236}">
                <a16:creationId xmlns:a16="http://schemas.microsoft.com/office/drawing/2014/main" id="{AF4494EC-15CC-50C1-73F4-759A34F1E2D9}"/>
              </a:ext>
            </a:extLst>
          </p:cNvPr>
          <p:cNvSpPr/>
          <p:nvPr/>
        </p:nvSpPr>
        <p:spPr>
          <a:xfrm>
            <a:off x="3905243" y="5564144"/>
            <a:ext cx="3829050" cy="1097369"/>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Memory Subsystem</a:t>
            </a:r>
          </a:p>
          <a:p>
            <a:pPr algn="ctr"/>
            <a:endParaRPr lang="en-AU" sz="1050" dirty="0">
              <a:solidFill>
                <a:schemeClr val="tx1"/>
              </a:solidFill>
            </a:endParaRPr>
          </a:p>
          <a:p>
            <a:pPr marL="285750" indent="-285750">
              <a:buFont typeface="Arial" panose="020B0604020202020204" pitchFamily="34" charset="0"/>
              <a:buChar char="•"/>
            </a:pPr>
            <a:r>
              <a:rPr lang="en-AU" dirty="0">
                <a:solidFill>
                  <a:schemeClr val="tx1"/>
                </a:solidFill>
              </a:rPr>
              <a:t>Manages caches, memory order and coherency</a:t>
            </a:r>
          </a:p>
        </p:txBody>
      </p:sp>
    </p:spTree>
    <p:extLst>
      <p:ext uri="{BB962C8B-B14F-4D97-AF65-F5344CB8AC3E}">
        <p14:creationId xmlns:p14="http://schemas.microsoft.com/office/powerpoint/2010/main" val="264464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041A-2E02-754F-1A3D-FF27F2B66FEE}"/>
              </a:ext>
            </a:extLst>
          </p:cNvPr>
          <p:cNvSpPr>
            <a:spLocks noGrp="1"/>
          </p:cNvSpPr>
          <p:nvPr>
            <p:ph type="title"/>
          </p:nvPr>
        </p:nvSpPr>
        <p:spPr/>
        <p:txBody>
          <a:bodyPr/>
          <a:lstStyle/>
          <a:p>
            <a:r>
              <a:rPr lang="en-AU" dirty="0"/>
              <a:t>The frontend</a:t>
            </a:r>
          </a:p>
        </p:txBody>
      </p:sp>
      <p:sp>
        <p:nvSpPr>
          <p:cNvPr id="4" name="Footer Placeholder 3">
            <a:extLst>
              <a:ext uri="{FF2B5EF4-FFF2-40B4-BE49-F238E27FC236}">
                <a16:creationId xmlns:a16="http://schemas.microsoft.com/office/drawing/2014/main" id="{A0E10B2F-4047-7229-DC16-6C268D03A7DA}"/>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8DDE93B6-30A9-1915-244D-41F187C4DA24}"/>
              </a:ext>
            </a:extLst>
          </p:cNvPr>
          <p:cNvSpPr>
            <a:spLocks noGrp="1"/>
          </p:cNvSpPr>
          <p:nvPr>
            <p:ph type="sldNum" sz="quarter" idx="12"/>
          </p:nvPr>
        </p:nvSpPr>
        <p:spPr/>
        <p:txBody>
          <a:bodyPr/>
          <a:lstStyle/>
          <a:p>
            <a:fld id="{C714EB55-CF6F-4C0C-B992-04610649AA02}" type="slidenum">
              <a:rPr lang="en-AU" smtClean="0"/>
              <a:t>54</a:t>
            </a:fld>
            <a:endParaRPr lang="en-AU"/>
          </a:p>
        </p:txBody>
      </p:sp>
      <p:pic>
        <p:nvPicPr>
          <p:cNvPr id="6" name="Content Placeholder 3">
            <a:extLst>
              <a:ext uri="{FF2B5EF4-FFF2-40B4-BE49-F238E27FC236}">
                <a16:creationId xmlns:a16="http://schemas.microsoft.com/office/drawing/2014/main" id="{3E14D822-9A7C-1D41-5158-FB4F7E0534F2}"/>
              </a:ext>
            </a:extLst>
          </p:cNvPr>
          <p:cNvPicPr>
            <a:picLocks noChangeAspect="1"/>
          </p:cNvPicPr>
          <p:nvPr/>
        </p:nvPicPr>
        <p:blipFill rotWithShape="1">
          <a:blip r:embed="rId2"/>
          <a:srcRect l="3206" t="1988" r="8041" b="58906"/>
          <a:stretch/>
        </p:blipFill>
        <p:spPr>
          <a:xfrm>
            <a:off x="930728" y="898070"/>
            <a:ext cx="9470572" cy="5990300"/>
          </a:xfrm>
          <a:prstGeom prst="rect">
            <a:avLst/>
          </a:prstGeom>
        </p:spPr>
      </p:pic>
    </p:spTree>
    <p:extLst>
      <p:ext uri="{BB962C8B-B14F-4D97-AF65-F5344CB8AC3E}">
        <p14:creationId xmlns:p14="http://schemas.microsoft.com/office/powerpoint/2010/main" val="398122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041A-2E02-754F-1A3D-FF27F2B66FEE}"/>
              </a:ext>
            </a:extLst>
          </p:cNvPr>
          <p:cNvSpPr>
            <a:spLocks noGrp="1"/>
          </p:cNvSpPr>
          <p:nvPr>
            <p:ph type="title"/>
          </p:nvPr>
        </p:nvSpPr>
        <p:spPr/>
        <p:txBody>
          <a:bodyPr/>
          <a:lstStyle/>
          <a:p>
            <a:r>
              <a:rPr lang="en-AU" dirty="0"/>
              <a:t>The execution engine</a:t>
            </a:r>
          </a:p>
        </p:txBody>
      </p:sp>
      <p:sp>
        <p:nvSpPr>
          <p:cNvPr id="4" name="Footer Placeholder 3">
            <a:extLst>
              <a:ext uri="{FF2B5EF4-FFF2-40B4-BE49-F238E27FC236}">
                <a16:creationId xmlns:a16="http://schemas.microsoft.com/office/drawing/2014/main" id="{A0E10B2F-4047-7229-DC16-6C268D03A7DA}"/>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8DDE93B6-30A9-1915-244D-41F187C4DA24}"/>
              </a:ext>
            </a:extLst>
          </p:cNvPr>
          <p:cNvSpPr>
            <a:spLocks noGrp="1"/>
          </p:cNvSpPr>
          <p:nvPr>
            <p:ph type="sldNum" sz="quarter" idx="12"/>
          </p:nvPr>
        </p:nvSpPr>
        <p:spPr/>
        <p:txBody>
          <a:bodyPr/>
          <a:lstStyle/>
          <a:p>
            <a:fld id="{C714EB55-CF6F-4C0C-B992-04610649AA02}" type="slidenum">
              <a:rPr lang="en-AU" smtClean="0"/>
              <a:t>55</a:t>
            </a:fld>
            <a:endParaRPr lang="en-AU"/>
          </a:p>
        </p:txBody>
      </p:sp>
      <p:pic>
        <p:nvPicPr>
          <p:cNvPr id="6" name="Content Placeholder 3">
            <a:extLst>
              <a:ext uri="{FF2B5EF4-FFF2-40B4-BE49-F238E27FC236}">
                <a16:creationId xmlns:a16="http://schemas.microsoft.com/office/drawing/2014/main" id="{3E14D822-9A7C-1D41-5158-FB4F7E0534F2}"/>
              </a:ext>
            </a:extLst>
          </p:cNvPr>
          <p:cNvPicPr>
            <a:picLocks noChangeAspect="1"/>
          </p:cNvPicPr>
          <p:nvPr/>
        </p:nvPicPr>
        <p:blipFill rotWithShape="1">
          <a:blip r:embed="rId2"/>
          <a:srcRect l="3769" t="40911" r="8281" b="19847"/>
          <a:stretch/>
        </p:blipFill>
        <p:spPr>
          <a:xfrm>
            <a:off x="1004206" y="906234"/>
            <a:ext cx="9282794" cy="5945450"/>
          </a:xfrm>
          <a:prstGeom prst="rect">
            <a:avLst/>
          </a:prstGeom>
        </p:spPr>
      </p:pic>
    </p:spTree>
    <p:extLst>
      <p:ext uri="{BB962C8B-B14F-4D97-AF65-F5344CB8AC3E}">
        <p14:creationId xmlns:p14="http://schemas.microsoft.com/office/powerpoint/2010/main" val="1658320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041A-2E02-754F-1A3D-FF27F2B66FEE}"/>
              </a:ext>
            </a:extLst>
          </p:cNvPr>
          <p:cNvSpPr>
            <a:spLocks noGrp="1"/>
          </p:cNvSpPr>
          <p:nvPr>
            <p:ph type="title"/>
          </p:nvPr>
        </p:nvSpPr>
        <p:spPr/>
        <p:txBody>
          <a:bodyPr/>
          <a:lstStyle/>
          <a:p>
            <a:r>
              <a:rPr lang="en-AU" dirty="0"/>
              <a:t>The memory subsystem</a:t>
            </a:r>
          </a:p>
        </p:txBody>
      </p:sp>
      <p:sp>
        <p:nvSpPr>
          <p:cNvPr id="4" name="Footer Placeholder 3">
            <a:extLst>
              <a:ext uri="{FF2B5EF4-FFF2-40B4-BE49-F238E27FC236}">
                <a16:creationId xmlns:a16="http://schemas.microsoft.com/office/drawing/2014/main" id="{A0E10B2F-4047-7229-DC16-6C268D03A7DA}"/>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8DDE93B6-30A9-1915-244D-41F187C4DA24}"/>
              </a:ext>
            </a:extLst>
          </p:cNvPr>
          <p:cNvSpPr>
            <a:spLocks noGrp="1"/>
          </p:cNvSpPr>
          <p:nvPr>
            <p:ph type="sldNum" sz="quarter" idx="12"/>
          </p:nvPr>
        </p:nvSpPr>
        <p:spPr/>
        <p:txBody>
          <a:bodyPr/>
          <a:lstStyle/>
          <a:p>
            <a:fld id="{C714EB55-CF6F-4C0C-B992-04610649AA02}" type="slidenum">
              <a:rPr lang="en-AU" smtClean="0"/>
              <a:t>56</a:t>
            </a:fld>
            <a:endParaRPr lang="en-AU"/>
          </a:p>
        </p:txBody>
      </p:sp>
      <p:pic>
        <p:nvPicPr>
          <p:cNvPr id="6" name="Content Placeholder 3">
            <a:extLst>
              <a:ext uri="{FF2B5EF4-FFF2-40B4-BE49-F238E27FC236}">
                <a16:creationId xmlns:a16="http://schemas.microsoft.com/office/drawing/2014/main" id="{3E14D822-9A7C-1D41-5158-FB4F7E0534F2}"/>
              </a:ext>
            </a:extLst>
          </p:cNvPr>
          <p:cNvPicPr>
            <a:picLocks noChangeAspect="1"/>
          </p:cNvPicPr>
          <p:nvPr/>
        </p:nvPicPr>
        <p:blipFill rotWithShape="1">
          <a:blip r:embed="rId2"/>
          <a:srcRect l="4100" t="79648" r="8482" b="1292"/>
          <a:stretch/>
        </p:blipFill>
        <p:spPr>
          <a:xfrm>
            <a:off x="1777092" y="2416629"/>
            <a:ext cx="9103787" cy="2849336"/>
          </a:xfrm>
          <a:prstGeom prst="rect">
            <a:avLst/>
          </a:prstGeom>
        </p:spPr>
      </p:pic>
    </p:spTree>
    <p:extLst>
      <p:ext uri="{BB962C8B-B14F-4D97-AF65-F5344CB8AC3E}">
        <p14:creationId xmlns:p14="http://schemas.microsoft.com/office/powerpoint/2010/main" val="2014920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F7B2-221E-2460-5C11-758383A5EFD2}"/>
              </a:ext>
            </a:extLst>
          </p:cNvPr>
          <p:cNvSpPr>
            <a:spLocks noGrp="1"/>
          </p:cNvSpPr>
          <p:nvPr>
            <p:ph type="title"/>
          </p:nvPr>
        </p:nvSpPr>
        <p:spPr/>
        <p:txBody>
          <a:bodyPr/>
          <a:lstStyle/>
          <a:p>
            <a:r>
              <a:rPr lang="en-AU" dirty="0"/>
              <a:t>Summary</a:t>
            </a:r>
          </a:p>
        </p:txBody>
      </p:sp>
      <p:sp>
        <p:nvSpPr>
          <p:cNvPr id="3" name="Content Placeholder 2">
            <a:extLst>
              <a:ext uri="{FF2B5EF4-FFF2-40B4-BE49-F238E27FC236}">
                <a16:creationId xmlns:a16="http://schemas.microsoft.com/office/drawing/2014/main" id="{D23EFC3C-4B22-51BE-5403-C9DF23937243}"/>
              </a:ext>
            </a:extLst>
          </p:cNvPr>
          <p:cNvSpPr>
            <a:spLocks noGrp="1"/>
          </p:cNvSpPr>
          <p:nvPr>
            <p:ph idx="1"/>
          </p:nvPr>
        </p:nvSpPr>
        <p:spPr/>
        <p:txBody>
          <a:bodyPr/>
          <a:lstStyle/>
          <a:p>
            <a:r>
              <a:rPr lang="en-AU" dirty="0"/>
              <a:t>X86-64 assembly – you need to know</a:t>
            </a:r>
          </a:p>
          <a:p>
            <a:r>
              <a:rPr lang="en-AU" dirty="0"/>
              <a:t>Modern computers are complex</a:t>
            </a:r>
          </a:p>
          <a:p>
            <a:endParaRPr lang="en-AU" dirty="0"/>
          </a:p>
          <a:p>
            <a:endParaRPr lang="en-AU" dirty="0"/>
          </a:p>
          <a:p>
            <a:r>
              <a:rPr lang="en-AU" dirty="0"/>
              <a:t>Next workshop: practise assembly</a:t>
            </a:r>
          </a:p>
          <a:p>
            <a:r>
              <a:rPr lang="en-AU" dirty="0"/>
              <a:t>Next lecture: </a:t>
            </a:r>
            <a:r>
              <a:rPr lang="en-AU" dirty="0" err="1"/>
              <a:t>Flush+Reload</a:t>
            </a:r>
            <a:endParaRPr lang="en-AU" dirty="0"/>
          </a:p>
          <a:p>
            <a:pPr lvl="1"/>
            <a:r>
              <a:rPr lang="en-AU" dirty="0"/>
              <a:t>Reading: Yarom and Falkner, “</a:t>
            </a:r>
            <a:r>
              <a:rPr lang="en-AU" dirty="0" err="1"/>
              <a:t>Flush+Reload</a:t>
            </a:r>
            <a:r>
              <a:rPr lang="en-AU" dirty="0"/>
              <a:t>: a High Resolution, Low Noise, L3 Cache Side-Channel Attack,” USENIX Security 2014</a:t>
            </a:r>
          </a:p>
        </p:txBody>
      </p:sp>
      <p:sp>
        <p:nvSpPr>
          <p:cNvPr id="4" name="Footer Placeholder 3">
            <a:extLst>
              <a:ext uri="{FF2B5EF4-FFF2-40B4-BE49-F238E27FC236}">
                <a16:creationId xmlns:a16="http://schemas.microsoft.com/office/drawing/2014/main" id="{FBA92945-859B-598F-96AE-4B0C4B58FA78}"/>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F28277E9-4374-E5FE-B685-814C664868BD}"/>
              </a:ext>
            </a:extLst>
          </p:cNvPr>
          <p:cNvSpPr>
            <a:spLocks noGrp="1"/>
          </p:cNvSpPr>
          <p:nvPr>
            <p:ph type="sldNum" sz="quarter" idx="12"/>
          </p:nvPr>
        </p:nvSpPr>
        <p:spPr/>
        <p:txBody>
          <a:bodyPr/>
          <a:lstStyle/>
          <a:p>
            <a:fld id="{C714EB55-CF6F-4C0C-B992-04610649AA02}" type="slidenum">
              <a:rPr lang="en-AU" smtClean="0"/>
              <a:t>57</a:t>
            </a:fld>
            <a:endParaRPr lang="en-AU"/>
          </a:p>
        </p:txBody>
      </p:sp>
    </p:spTree>
    <p:extLst>
      <p:ext uri="{BB962C8B-B14F-4D97-AF65-F5344CB8AC3E}">
        <p14:creationId xmlns:p14="http://schemas.microsoft.com/office/powerpoint/2010/main" val="277445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30E2-764B-B252-E38D-547F06E2369D}"/>
              </a:ext>
            </a:extLst>
          </p:cNvPr>
          <p:cNvSpPr>
            <a:spLocks noGrp="1"/>
          </p:cNvSpPr>
          <p:nvPr>
            <p:ph type="title"/>
          </p:nvPr>
        </p:nvSpPr>
        <p:spPr/>
        <p:txBody>
          <a:bodyPr/>
          <a:lstStyle/>
          <a:p>
            <a:r>
              <a:rPr lang="en-AU" dirty="0"/>
              <a:t>Admin</a:t>
            </a:r>
          </a:p>
        </p:txBody>
      </p:sp>
      <p:sp>
        <p:nvSpPr>
          <p:cNvPr id="3" name="Content Placeholder 2">
            <a:extLst>
              <a:ext uri="{FF2B5EF4-FFF2-40B4-BE49-F238E27FC236}">
                <a16:creationId xmlns:a16="http://schemas.microsoft.com/office/drawing/2014/main" id="{C5ED7158-3F28-3308-6489-F42D96B57427}"/>
              </a:ext>
            </a:extLst>
          </p:cNvPr>
          <p:cNvSpPr>
            <a:spLocks noGrp="1"/>
          </p:cNvSpPr>
          <p:nvPr>
            <p:ph idx="1"/>
          </p:nvPr>
        </p:nvSpPr>
        <p:spPr>
          <a:xfrm>
            <a:off x="0" y="793020"/>
            <a:ext cx="12192000" cy="6064980"/>
          </a:xfrm>
        </p:spPr>
        <p:txBody>
          <a:bodyPr>
            <a:normAutofit/>
          </a:bodyPr>
          <a:lstStyle/>
          <a:p>
            <a:r>
              <a:rPr lang="en-AU" dirty="0">
                <a:solidFill>
                  <a:srgbClr val="7030A0"/>
                </a:solidFill>
              </a:rPr>
              <a:t>Time table</a:t>
            </a:r>
          </a:p>
          <a:p>
            <a:pPr lvl="1"/>
            <a:r>
              <a:rPr lang="en-AU" dirty="0">
                <a:solidFill>
                  <a:srgbClr val="7030A0"/>
                </a:solidFill>
              </a:rPr>
              <a:t>Lectures: Tuesday 10am-12pm IC 03/444-414</a:t>
            </a:r>
          </a:p>
          <a:p>
            <a:pPr lvl="2"/>
            <a:r>
              <a:rPr lang="en-AU" b="1" dirty="0">
                <a:highlight>
                  <a:srgbClr val="FFFF00"/>
                </a:highlight>
              </a:rPr>
              <a:t>Tue 17.10.2023 IC 03/447</a:t>
            </a:r>
          </a:p>
          <a:p>
            <a:pPr lvl="2"/>
            <a:r>
              <a:rPr lang="en-AU" dirty="0">
                <a:solidFill>
                  <a:srgbClr val="7030A0"/>
                </a:solidFill>
              </a:rPr>
              <a:t>Tue 19.12.2023 IC 03/134</a:t>
            </a:r>
          </a:p>
          <a:p>
            <a:pPr lvl="2"/>
            <a:r>
              <a:rPr lang="en-AU" dirty="0">
                <a:solidFill>
                  <a:srgbClr val="7030A0"/>
                </a:solidFill>
              </a:rPr>
              <a:t>Possible move to MC later in the semester</a:t>
            </a:r>
          </a:p>
          <a:p>
            <a:pPr lvl="1"/>
            <a:r>
              <a:rPr lang="en-AU" dirty="0">
                <a:solidFill>
                  <a:srgbClr val="7030A0"/>
                </a:solidFill>
              </a:rPr>
              <a:t>Workshops: Wednesday 12-2pm GB 02/60</a:t>
            </a:r>
          </a:p>
          <a:p>
            <a:endParaRPr lang="en-AU" dirty="0">
              <a:solidFill>
                <a:srgbClr val="FF3399"/>
              </a:solidFill>
            </a:endParaRPr>
          </a:p>
          <a:p>
            <a:r>
              <a:rPr lang="en-AU" dirty="0">
                <a:solidFill>
                  <a:srgbClr val="FF3399"/>
                </a:solidFill>
              </a:rPr>
              <a:t>Assessment</a:t>
            </a:r>
          </a:p>
          <a:p>
            <a:pPr lvl="1"/>
            <a:r>
              <a:rPr lang="en-AU" dirty="0">
                <a:solidFill>
                  <a:srgbClr val="FF3399"/>
                </a:solidFill>
              </a:rPr>
              <a:t>Aiming for 5 practical projects</a:t>
            </a:r>
          </a:p>
          <a:p>
            <a:pPr lvl="2"/>
            <a:r>
              <a:rPr lang="en-AU" dirty="0">
                <a:solidFill>
                  <a:srgbClr val="FF3399"/>
                </a:solidFill>
              </a:rPr>
              <a:t>Program an attack/</a:t>
            </a:r>
            <a:r>
              <a:rPr lang="en-AU" dirty="0" err="1">
                <a:solidFill>
                  <a:srgbClr val="FF3399"/>
                </a:solidFill>
              </a:rPr>
              <a:t>defense</a:t>
            </a:r>
            <a:r>
              <a:rPr lang="en-AU" dirty="0">
                <a:solidFill>
                  <a:srgbClr val="FF3399"/>
                </a:solidFill>
              </a:rPr>
              <a:t> technique</a:t>
            </a:r>
          </a:p>
          <a:p>
            <a:pPr lvl="2"/>
            <a:r>
              <a:rPr lang="en-AU" dirty="0">
                <a:solidFill>
                  <a:srgbClr val="FF3399"/>
                </a:solidFill>
              </a:rPr>
              <a:t>Write about it</a:t>
            </a:r>
          </a:p>
          <a:p>
            <a:endParaRPr lang="en-AU" dirty="0"/>
          </a:p>
          <a:p>
            <a:endParaRPr lang="en-AU" dirty="0"/>
          </a:p>
          <a:p>
            <a:endParaRPr lang="en-AU" dirty="0"/>
          </a:p>
        </p:txBody>
      </p:sp>
      <p:sp>
        <p:nvSpPr>
          <p:cNvPr id="4" name="Footer Placeholder 3">
            <a:extLst>
              <a:ext uri="{FF2B5EF4-FFF2-40B4-BE49-F238E27FC236}">
                <a16:creationId xmlns:a16="http://schemas.microsoft.com/office/drawing/2014/main" id="{5F3DB0A7-9F13-6BA1-EBCE-8DEDAA096898}"/>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91AE7E6E-7B53-BCAB-A5A7-C7B71D9EB273}"/>
              </a:ext>
            </a:extLst>
          </p:cNvPr>
          <p:cNvSpPr>
            <a:spLocks noGrp="1"/>
          </p:cNvSpPr>
          <p:nvPr>
            <p:ph type="sldNum" sz="quarter" idx="12"/>
          </p:nvPr>
        </p:nvSpPr>
        <p:spPr/>
        <p:txBody>
          <a:bodyPr/>
          <a:lstStyle/>
          <a:p>
            <a:fld id="{C714EB55-CF6F-4C0C-B992-04610649AA02}" type="slidenum">
              <a:rPr lang="en-AU" smtClean="0"/>
              <a:t>6</a:t>
            </a:fld>
            <a:endParaRPr lang="en-AU"/>
          </a:p>
        </p:txBody>
      </p:sp>
    </p:spTree>
    <p:extLst>
      <p:ext uri="{BB962C8B-B14F-4D97-AF65-F5344CB8AC3E}">
        <p14:creationId xmlns:p14="http://schemas.microsoft.com/office/powerpoint/2010/main" val="265573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FF47E-81C6-47B5-AB7E-30846FD1218B}"/>
              </a:ext>
            </a:extLst>
          </p:cNvPr>
          <p:cNvSpPr>
            <a:spLocks noGrp="1"/>
          </p:cNvSpPr>
          <p:nvPr>
            <p:ph type="title"/>
          </p:nvPr>
        </p:nvSpPr>
        <p:spPr/>
        <p:txBody>
          <a:bodyPr/>
          <a:lstStyle/>
          <a:p>
            <a:r>
              <a:rPr lang="en-AU" dirty="0"/>
              <a:t>Registration</a:t>
            </a:r>
          </a:p>
        </p:txBody>
      </p:sp>
      <p:sp>
        <p:nvSpPr>
          <p:cNvPr id="3" name="Content Placeholder 2">
            <a:extLst>
              <a:ext uri="{FF2B5EF4-FFF2-40B4-BE49-F238E27FC236}">
                <a16:creationId xmlns:a16="http://schemas.microsoft.com/office/drawing/2014/main" id="{BE56F143-BAF7-C2ED-0009-7844E990E395}"/>
              </a:ext>
            </a:extLst>
          </p:cNvPr>
          <p:cNvSpPr>
            <a:spLocks noGrp="1" noRot="1" noMove="1" noResize="1" noEditPoints="1" noAdjustHandles="1" noChangeArrowheads="1" noChangeShapeType="1"/>
          </p:cNvSpPr>
          <p:nvPr>
            <p:ph idx="1"/>
          </p:nvPr>
        </p:nvSpPr>
        <p:spPr/>
        <p:txBody>
          <a:bodyPr/>
          <a:lstStyle/>
          <a:p>
            <a:r>
              <a:rPr lang="en-AU" dirty="0">
                <a:solidFill>
                  <a:srgbClr val="7030A0"/>
                </a:solidFill>
              </a:rPr>
              <a:t>Max 30 students</a:t>
            </a:r>
          </a:p>
          <a:p>
            <a:pPr lvl="1"/>
            <a:r>
              <a:rPr lang="en-AU" dirty="0">
                <a:solidFill>
                  <a:srgbClr val="7030A0"/>
                </a:solidFill>
              </a:rPr>
              <a:t>Registration via </a:t>
            </a:r>
            <a:r>
              <a:rPr lang="en-AU" dirty="0" err="1">
                <a:solidFill>
                  <a:srgbClr val="7030A0"/>
                </a:solidFill>
              </a:rPr>
              <a:t>FlexNow</a:t>
            </a:r>
            <a:endParaRPr lang="en-AU" dirty="0">
              <a:solidFill>
                <a:srgbClr val="7030A0"/>
              </a:solidFill>
            </a:endParaRPr>
          </a:p>
          <a:p>
            <a:pPr lvl="1"/>
            <a:r>
              <a:rPr lang="en-AU" dirty="0">
                <a:solidFill>
                  <a:srgbClr val="7030A0"/>
                </a:solidFill>
              </a:rPr>
              <a:t>No mark without registration</a:t>
            </a:r>
          </a:p>
          <a:p>
            <a:pPr lvl="1"/>
            <a:r>
              <a:rPr lang="en-AU" dirty="0">
                <a:solidFill>
                  <a:srgbClr val="7030A0"/>
                </a:solidFill>
              </a:rPr>
              <a:t>No lab access without registration</a:t>
            </a:r>
          </a:p>
          <a:p>
            <a:endParaRPr lang="en-AU" dirty="0"/>
          </a:p>
          <a:p>
            <a:r>
              <a:rPr lang="en-AU" dirty="0">
                <a:solidFill>
                  <a:srgbClr val="0070C0"/>
                </a:solidFill>
              </a:rPr>
              <a:t>Lab access</a:t>
            </a:r>
          </a:p>
          <a:p>
            <a:pPr lvl="1"/>
            <a:r>
              <a:rPr lang="en-AU" dirty="0">
                <a:solidFill>
                  <a:srgbClr val="0070C0"/>
                </a:solidFill>
              </a:rPr>
              <a:t>Virtual lab, access via SSH</a:t>
            </a:r>
          </a:p>
          <a:p>
            <a:pPr lvl="1"/>
            <a:r>
              <a:rPr lang="en-AU" dirty="0">
                <a:solidFill>
                  <a:srgbClr val="0070C0"/>
                </a:solidFill>
              </a:rPr>
              <a:t>From your personal IP address (pip)</a:t>
            </a:r>
          </a:p>
          <a:p>
            <a:pPr lvl="2"/>
            <a:r>
              <a:rPr lang="en-AU" dirty="0">
                <a:solidFill>
                  <a:srgbClr val="0070C0"/>
                </a:solidFill>
              </a:rPr>
              <a:t>See </a:t>
            </a:r>
            <a:r>
              <a:rPr lang="en-AU" dirty="0">
                <a:solidFill>
                  <a:srgbClr val="0070C0"/>
                </a:solidFill>
                <a:hlinkClick r:id="rId2">
                  <a:extLst>
                    <a:ext uri="{A12FA001-AC4F-418D-AE19-62706E023703}">
                      <ahyp:hlinkClr xmlns:ahyp="http://schemas.microsoft.com/office/drawing/2018/hyperlinkcolor" val="tx"/>
                    </a:ext>
                  </a:extLst>
                </a:hlinkClick>
              </a:rPr>
              <a:t>https://noc.rub.de/web/services/pip</a:t>
            </a:r>
            <a:endParaRPr lang="en-AU" dirty="0"/>
          </a:p>
          <a:p>
            <a:pPr lvl="1"/>
            <a:r>
              <a:rPr lang="en-AU" dirty="0">
                <a:solidFill>
                  <a:srgbClr val="0070C0"/>
                </a:solidFill>
              </a:rPr>
              <a:t>Register today to have a pip address tomorrow</a:t>
            </a:r>
          </a:p>
        </p:txBody>
      </p:sp>
      <p:sp>
        <p:nvSpPr>
          <p:cNvPr id="4" name="Footer Placeholder 3">
            <a:extLst>
              <a:ext uri="{FF2B5EF4-FFF2-40B4-BE49-F238E27FC236}">
                <a16:creationId xmlns:a16="http://schemas.microsoft.com/office/drawing/2014/main" id="{95EAED92-B453-3C65-8956-9D452F602D6F}"/>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E86F84EF-6BB5-C0C6-94AB-108B83B765D7}"/>
              </a:ext>
            </a:extLst>
          </p:cNvPr>
          <p:cNvSpPr>
            <a:spLocks noGrp="1"/>
          </p:cNvSpPr>
          <p:nvPr>
            <p:ph type="sldNum" sz="quarter" idx="12"/>
          </p:nvPr>
        </p:nvSpPr>
        <p:spPr/>
        <p:txBody>
          <a:bodyPr/>
          <a:lstStyle/>
          <a:p>
            <a:fld id="{C714EB55-CF6F-4C0C-B992-04610649AA02}" type="slidenum">
              <a:rPr lang="en-AU" smtClean="0"/>
              <a:t>7</a:t>
            </a:fld>
            <a:endParaRPr lang="en-AU"/>
          </a:p>
        </p:txBody>
      </p:sp>
      <p:pic>
        <p:nvPicPr>
          <p:cNvPr id="7" name="Picture 6">
            <a:extLst>
              <a:ext uri="{FF2B5EF4-FFF2-40B4-BE49-F238E27FC236}">
                <a16:creationId xmlns:a16="http://schemas.microsoft.com/office/drawing/2014/main" id="{5CE84BF5-9884-BC93-868E-89C43AE57A5F}"/>
              </a:ext>
            </a:extLst>
          </p:cNvPr>
          <p:cNvPicPr>
            <a:picLocks noChangeAspect="1"/>
          </p:cNvPicPr>
          <p:nvPr/>
        </p:nvPicPr>
        <p:blipFill>
          <a:blip r:embed="rId3">
            <a:duotone>
              <a:schemeClr val="accent1">
                <a:shade val="45000"/>
                <a:satMod val="135000"/>
              </a:schemeClr>
              <a:prstClr val="white"/>
            </a:duotone>
          </a:blip>
          <a:stretch>
            <a:fillRect/>
          </a:stretch>
        </p:blipFill>
        <p:spPr>
          <a:xfrm>
            <a:off x="7527851" y="1776600"/>
            <a:ext cx="4283270" cy="4300541"/>
          </a:xfrm>
          <a:prstGeom prst="rect">
            <a:avLst/>
          </a:prstGeom>
        </p:spPr>
      </p:pic>
    </p:spTree>
    <p:extLst>
      <p:ext uri="{BB962C8B-B14F-4D97-AF65-F5344CB8AC3E}">
        <p14:creationId xmlns:p14="http://schemas.microsoft.com/office/powerpoint/2010/main" val="167138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D83E-CF7E-430E-9E05-3F2A971FA5A5}"/>
              </a:ext>
            </a:extLst>
          </p:cNvPr>
          <p:cNvSpPr>
            <a:spLocks noGrp="1"/>
          </p:cNvSpPr>
          <p:nvPr>
            <p:ph type="title"/>
          </p:nvPr>
        </p:nvSpPr>
        <p:spPr/>
        <p:txBody>
          <a:bodyPr/>
          <a:lstStyle/>
          <a:p>
            <a:r>
              <a:rPr lang="en-AU" dirty="0"/>
              <a:t>A Sample Program</a:t>
            </a:r>
          </a:p>
        </p:txBody>
      </p:sp>
      <p:sp>
        <p:nvSpPr>
          <p:cNvPr id="3" name="Content Placeholder 2">
            <a:extLst>
              <a:ext uri="{FF2B5EF4-FFF2-40B4-BE49-F238E27FC236}">
                <a16:creationId xmlns:a16="http://schemas.microsoft.com/office/drawing/2014/main" id="{835A187A-5725-4FE5-93CF-293E912AC4A1}"/>
              </a:ext>
            </a:extLst>
          </p:cNvPr>
          <p:cNvSpPr>
            <a:spLocks noGrp="1"/>
          </p:cNvSpPr>
          <p:nvPr>
            <p:ph idx="1"/>
          </p:nvPr>
        </p:nvSpPr>
        <p:spPr>
          <a:xfrm>
            <a:off x="0" y="1661532"/>
            <a:ext cx="12192000" cy="5196467"/>
          </a:xfrm>
        </p:spPr>
        <p:txBody>
          <a:bodyPr/>
          <a:lstStyle/>
          <a:p>
            <a:pPr marL="0" indent="0">
              <a:buNone/>
            </a:pPr>
            <a:r>
              <a:rPr lang="en-AU" b="1" i="0" dirty="0" err="1">
                <a:effectLst/>
                <a:latin typeface="Courier New" panose="02070309020205020404" pitchFamily="49" charset="0"/>
                <a:cs typeface="Courier New" panose="02070309020205020404" pitchFamily="49" charset="0"/>
              </a:rPr>
              <a:t>baseSqr</a:t>
            </a:r>
            <a:r>
              <a:rPr lang="en-AU" b="1" i="0" dirty="0">
                <a:effectLst/>
                <a:latin typeface="Courier New" panose="02070309020205020404" pitchFamily="49" charset="0"/>
                <a:cs typeface="Courier New" panose="02070309020205020404" pitchFamily="49" charset="0"/>
              </a:rPr>
              <a:t> = base * base</a:t>
            </a:r>
          </a:p>
          <a:p>
            <a:pPr marL="0" indent="0">
              <a:buNone/>
            </a:pPr>
            <a:r>
              <a:rPr lang="en-AU" b="1" i="0" dirty="0" err="1">
                <a:effectLst/>
                <a:latin typeface="Courier New" panose="02070309020205020404" pitchFamily="49" charset="0"/>
                <a:cs typeface="Courier New" panose="02070309020205020404" pitchFamily="49" charset="0"/>
              </a:rPr>
              <a:t>heightSqr</a:t>
            </a:r>
            <a:r>
              <a:rPr lang="en-AU" b="1" i="0" dirty="0">
                <a:effectLst/>
                <a:latin typeface="Courier New" panose="02070309020205020404" pitchFamily="49" charset="0"/>
                <a:cs typeface="Courier New" panose="02070309020205020404" pitchFamily="49" charset="0"/>
              </a:rPr>
              <a:t> = height * height</a:t>
            </a:r>
          </a:p>
          <a:p>
            <a:pPr marL="0" indent="0">
              <a:buNone/>
            </a:pPr>
            <a:r>
              <a:rPr lang="en-AU" b="1" i="0" dirty="0">
                <a:effectLst/>
                <a:latin typeface="Courier New" panose="02070309020205020404" pitchFamily="49" charset="0"/>
                <a:cs typeface="Courier New" panose="02070309020205020404" pitchFamily="49" charset="0"/>
              </a:rPr>
              <a:t>hypotenuse = sqrt(</a:t>
            </a:r>
            <a:r>
              <a:rPr lang="en-AU" b="1" i="0" dirty="0" err="1">
                <a:effectLst/>
                <a:latin typeface="Courier New" panose="02070309020205020404" pitchFamily="49" charset="0"/>
                <a:cs typeface="Courier New" panose="02070309020205020404" pitchFamily="49" charset="0"/>
              </a:rPr>
              <a:t>heightSqr</a:t>
            </a:r>
            <a:r>
              <a:rPr lang="en-AU" b="1" i="0" dirty="0">
                <a:effectLst/>
                <a:latin typeface="Courier New" panose="02070309020205020404" pitchFamily="49" charset="0"/>
                <a:cs typeface="Courier New" panose="02070309020205020404" pitchFamily="49" charset="0"/>
              </a:rPr>
              <a:t> + </a:t>
            </a:r>
            <a:r>
              <a:rPr lang="en-AU" b="1" i="0" dirty="0" err="1">
                <a:effectLst/>
                <a:latin typeface="Courier New" panose="02070309020205020404" pitchFamily="49" charset="0"/>
                <a:cs typeface="Courier New" panose="02070309020205020404" pitchFamily="49" charset="0"/>
              </a:rPr>
              <a:t>baseSqr</a:t>
            </a:r>
            <a:r>
              <a:rPr lang="en-AU" b="1" i="0" dirty="0">
                <a:effectLst/>
                <a:latin typeface="Courier New" panose="02070309020205020404" pitchFamily="49" charset="0"/>
                <a:cs typeface="Courier New" panose="02070309020205020404" pitchFamily="49" charset="0"/>
              </a:rPr>
              <a:t>)</a:t>
            </a:r>
            <a:endParaRPr lang="en-AU"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C40680BF-8649-4FC0-B653-9317460741CF}"/>
              </a:ext>
            </a:extLst>
          </p:cNvPr>
          <p:cNvSpPr>
            <a:spLocks noGrp="1"/>
          </p:cNvSpPr>
          <p:nvPr>
            <p:ph type="sldNum" sz="quarter" idx="12"/>
          </p:nvPr>
        </p:nvSpPr>
        <p:spPr/>
        <p:txBody>
          <a:bodyPr/>
          <a:lstStyle/>
          <a:p>
            <a:fld id="{993D942A-09B0-4335-8C4A-7371D963A6FB}" type="slidenum">
              <a:rPr lang="en-AU" smtClean="0"/>
              <a:t>8</a:t>
            </a:fld>
            <a:endParaRPr lang="en-AU"/>
          </a:p>
        </p:txBody>
      </p:sp>
      <p:sp>
        <p:nvSpPr>
          <p:cNvPr id="5" name="Footer Placeholder 4">
            <a:extLst>
              <a:ext uri="{FF2B5EF4-FFF2-40B4-BE49-F238E27FC236}">
                <a16:creationId xmlns:a16="http://schemas.microsoft.com/office/drawing/2014/main" id="{49120DAB-B202-64FA-8A65-67016114910E}"/>
              </a:ext>
            </a:extLst>
          </p:cNvPr>
          <p:cNvSpPr>
            <a:spLocks noGrp="1"/>
          </p:cNvSpPr>
          <p:nvPr>
            <p:ph type="ftr" sz="quarter" idx="11"/>
          </p:nvPr>
        </p:nvSpPr>
        <p:spPr/>
        <p:txBody>
          <a:bodyPr/>
          <a:lstStyle/>
          <a:p>
            <a:r>
              <a:rPr lang="en-AU"/>
              <a:t>MAD - Lecture 1 - Introduction </a:t>
            </a:r>
          </a:p>
        </p:txBody>
      </p:sp>
      <p:pic>
        <p:nvPicPr>
          <p:cNvPr id="10" name="Graphic 9" descr="Processor with solid fill">
            <a:extLst>
              <a:ext uri="{FF2B5EF4-FFF2-40B4-BE49-F238E27FC236}">
                <a16:creationId xmlns:a16="http://schemas.microsoft.com/office/drawing/2014/main" id="{0024E668-6F64-5AE8-A9EB-50A2A39D5B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7351" y="4118846"/>
            <a:ext cx="1478176" cy="1478176"/>
          </a:xfrm>
          <a:prstGeom prst="rect">
            <a:avLst/>
          </a:prstGeom>
        </p:spPr>
      </p:pic>
      <p:grpSp>
        <p:nvGrpSpPr>
          <p:cNvPr id="14" name="Group 13">
            <a:extLst>
              <a:ext uri="{FF2B5EF4-FFF2-40B4-BE49-F238E27FC236}">
                <a16:creationId xmlns:a16="http://schemas.microsoft.com/office/drawing/2014/main" id="{7868290D-6036-F4A8-5AE2-420E74FE636B}"/>
              </a:ext>
            </a:extLst>
          </p:cNvPr>
          <p:cNvGrpSpPr/>
          <p:nvPr/>
        </p:nvGrpSpPr>
        <p:grpSpPr>
          <a:xfrm>
            <a:off x="1297373" y="4346422"/>
            <a:ext cx="1351507" cy="1023025"/>
            <a:chOff x="1297373" y="4346673"/>
            <a:chExt cx="1351507" cy="1023025"/>
          </a:xfrm>
        </p:grpSpPr>
        <p:pic>
          <p:nvPicPr>
            <p:cNvPr id="1032" name="Picture 8" descr="Text says &quot;The C Programming Language&quot;">
              <a:extLst>
                <a:ext uri="{FF2B5EF4-FFF2-40B4-BE49-F238E27FC236}">
                  <a16:creationId xmlns:a16="http://schemas.microsoft.com/office/drawing/2014/main" id="{7D77F740-9900-5311-1803-46D63D8FEF4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634131" y="4575034"/>
              <a:ext cx="677991" cy="705399"/>
            </a:xfrm>
            <a:prstGeom prst="rect">
              <a:avLst/>
            </a:prstGeom>
            <a:noFill/>
            <a:extLst>
              <a:ext uri="{909E8E84-426E-40DD-AFC4-6F175D3DCCD1}">
                <a14:hiddenFill xmlns:a14="http://schemas.microsoft.com/office/drawing/2010/main">
                  <a:solidFill>
                    <a:srgbClr val="FFFFFF"/>
                  </a:solidFill>
                </a14:hiddenFill>
              </a:ext>
            </a:extLst>
          </p:spPr>
        </p:pic>
        <p:sp>
          <p:nvSpPr>
            <p:cNvPr id="11" name="Graphic 6" descr="Folder outline">
              <a:extLst>
                <a:ext uri="{FF2B5EF4-FFF2-40B4-BE49-F238E27FC236}">
                  <a16:creationId xmlns:a16="http://schemas.microsoft.com/office/drawing/2014/main" id="{4BFBCB7A-7889-5A03-B4A0-ECEFE0719F8B}"/>
                </a:ext>
              </a:extLst>
            </p:cNvPr>
            <p:cNvSpPr/>
            <p:nvPr/>
          </p:nvSpPr>
          <p:spPr>
            <a:xfrm>
              <a:off x="1297373" y="4346673"/>
              <a:ext cx="1351507" cy="1023025"/>
            </a:xfrm>
            <a:custGeom>
              <a:avLst/>
              <a:gdLst>
                <a:gd name="connsiteX0" fmla="*/ 73054 w 1351507"/>
                <a:gd name="connsiteY0" fmla="*/ 1023025 h 1023025"/>
                <a:gd name="connsiteX1" fmla="*/ 1278453 w 1351507"/>
                <a:gd name="connsiteY1" fmla="*/ 1023025 h 1023025"/>
                <a:gd name="connsiteX2" fmla="*/ 1351508 w 1351507"/>
                <a:gd name="connsiteY2" fmla="*/ 949971 h 1023025"/>
                <a:gd name="connsiteX3" fmla="*/ 1351508 w 1351507"/>
                <a:gd name="connsiteY3" fmla="*/ 219207 h 1023025"/>
                <a:gd name="connsiteX4" fmla="*/ 1278453 w 1351507"/>
                <a:gd name="connsiteY4" fmla="*/ 146153 h 1023025"/>
                <a:gd name="connsiteX5" fmla="*/ 657490 w 1351507"/>
                <a:gd name="connsiteY5" fmla="*/ 146153 h 1023025"/>
                <a:gd name="connsiteX6" fmla="*/ 456590 w 1351507"/>
                <a:gd name="connsiteY6" fmla="*/ 12828 h 1023025"/>
                <a:gd name="connsiteX7" fmla="*/ 416410 w 1351507"/>
                <a:gd name="connsiteY7" fmla="*/ 44 h 1023025"/>
                <a:gd name="connsiteX8" fmla="*/ 73054 w 1351507"/>
                <a:gd name="connsiteY8" fmla="*/ 44 h 1023025"/>
                <a:gd name="connsiteX9" fmla="*/ 0 w 1351507"/>
                <a:gd name="connsiteY9" fmla="*/ 73098 h 1023025"/>
                <a:gd name="connsiteX10" fmla="*/ 0 w 1351507"/>
                <a:gd name="connsiteY10" fmla="*/ 949953 h 1023025"/>
                <a:gd name="connsiteX11" fmla="*/ 73054 w 1351507"/>
                <a:gd name="connsiteY11" fmla="*/ 1023025 h 1023025"/>
                <a:gd name="connsiteX12" fmla="*/ 36527 w 1351507"/>
                <a:gd name="connsiteY12" fmla="*/ 73062 h 1023025"/>
                <a:gd name="connsiteX13" fmla="*/ 73054 w 1351507"/>
                <a:gd name="connsiteY13" fmla="*/ 36534 h 1023025"/>
                <a:gd name="connsiteX14" fmla="*/ 416410 w 1351507"/>
                <a:gd name="connsiteY14" fmla="*/ 36534 h 1023025"/>
                <a:gd name="connsiteX15" fmla="*/ 433195 w 1351507"/>
                <a:gd name="connsiteY15" fmla="*/ 40845 h 1023025"/>
                <a:gd name="connsiteX16" fmla="*/ 434729 w 1351507"/>
                <a:gd name="connsiteY16" fmla="*/ 42123 h 1023025"/>
                <a:gd name="connsiteX17" fmla="*/ 436391 w 1351507"/>
                <a:gd name="connsiteY17" fmla="*/ 43219 h 1023025"/>
                <a:gd name="connsiteX18" fmla="*/ 637291 w 1351507"/>
                <a:gd name="connsiteY18" fmla="*/ 176543 h 1023025"/>
                <a:gd name="connsiteX19" fmla="*/ 646422 w 1351507"/>
                <a:gd name="connsiteY19" fmla="*/ 182643 h 1023025"/>
                <a:gd name="connsiteX20" fmla="*/ 1278453 w 1351507"/>
                <a:gd name="connsiteY20" fmla="*/ 182643 h 1023025"/>
                <a:gd name="connsiteX21" fmla="*/ 1314980 w 1351507"/>
                <a:gd name="connsiteY21" fmla="*/ 219171 h 1023025"/>
                <a:gd name="connsiteX22" fmla="*/ 1314980 w 1351507"/>
                <a:gd name="connsiteY22" fmla="*/ 949953 h 1023025"/>
                <a:gd name="connsiteX23" fmla="*/ 1278453 w 1351507"/>
                <a:gd name="connsiteY23" fmla="*/ 986480 h 1023025"/>
                <a:gd name="connsiteX24" fmla="*/ 73054 w 1351507"/>
                <a:gd name="connsiteY24" fmla="*/ 986480 h 1023025"/>
                <a:gd name="connsiteX25" fmla="*/ 36527 w 1351507"/>
                <a:gd name="connsiteY25" fmla="*/ 949953 h 102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51507" h="1023025">
                  <a:moveTo>
                    <a:pt x="73054" y="1023025"/>
                  </a:moveTo>
                  <a:lnTo>
                    <a:pt x="1278453" y="1023025"/>
                  </a:lnTo>
                  <a:cubicBezTo>
                    <a:pt x="1318746" y="1022896"/>
                    <a:pt x="1351378" y="990264"/>
                    <a:pt x="1351508" y="949971"/>
                  </a:cubicBezTo>
                  <a:lnTo>
                    <a:pt x="1351508" y="219207"/>
                  </a:lnTo>
                  <a:cubicBezTo>
                    <a:pt x="1351378" y="178914"/>
                    <a:pt x="1318746" y="146282"/>
                    <a:pt x="1278453" y="146153"/>
                  </a:cubicBezTo>
                  <a:lnTo>
                    <a:pt x="657490" y="146153"/>
                  </a:lnTo>
                  <a:lnTo>
                    <a:pt x="456590" y="12828"/>
                  </a:lnTo>
                  <a:cubicBezTo>
                    <a:pt x="445092" y="4022"/>
                    <a:pt x="430883" y="-499"/>
                    <a:pt x="416410" y="44"/>
                  </a:cubicBezTo>
                  <a:lnTo>
                    <a:pt x="73054" y="44"/>
                  </a:lnTo>
                  <a:cubicBezTo>
                    <a:pt x="32758" y="164"/>
                    <a:pt x="121" y="32801"/>
                    <a:pt x="0" y="73098"/>
                  </a:cubicBezTo>
                  <a:lnTo>
                    <a:pt x="0" y="949953"/>
                  </a:lnTo>
                  <a:cubicBezTo>
                    <a:pt x="110" y="990257"/>
                    <a:pt x="32750" y="1022905"/>
                    <a:pt x="73054" y="1023025"/>
                  </a:cubicBezTo>
                  <a:close/>
                  <a:moveTo>
                    <a:pt x="36527" y="73062"/>
                  </a:moveTo>
                  <a:cubicBezTo>
                    <a:pt x="36527" y="52888"/>
                    <a:pt x="52880" y="36534"/>
                    <a:pt x="73054" y="36534"/>
                  </a:cubicBezTo>
                  <a:lnTo>
                    <a:pt x="416410" y="36534"/>
                  </a:lnTo>
                  <a:cubicBezTo>
                    <a:pt x="422324" y="36118"/>
                    <a:pt x="428214" y="37630"/>
                    <a:pt x="433195" y="40845"/>
                  </a:cubicBezTo>
                  <a:lnTo>
                    <a:pt x="434729" y="42123"/>
                  </a:lnTo>
                  <a:lnTo>
                    <a:pt x="436391" y="43219"/>
                  </a:lnTo>
                  <a:lnTo>
                    <a:pt x="637291" y="176543"/>
                  </a:lnTo>
                  <a:lnTo>
                    <a:pt x="646422" y="182643"/>
                  </a:lnTo>
                  <a:lnTo>
                    <a:pt x="1278453" y="182643"/>
                  </a:lnTo>
                  <a:cubicBezTo>
                    <a:pt x="1298627" y="182643"/>
                    <a:pt x="1314980" y="198997"/>
                    <a:pt x="1314980" y="219171"/>
                  </a:cubicBezTo>
                  <a:lnTo>
                    <a:pt x="1314980" y="949953"/>
                  </a:lnTo>
                  <a:cubicBezTo>
                    <a:pt x="1314980" y="970127"/>
                    <a:pt x="1298627" y="986480"/>
                    <a:pt x="1278453" y="986480"/>
                  </a:cubicBezTo>
                  <a:lnTo>
                    <a:pt x="73054" y="986480"/>
                  </a:lnTo>
                  <a:cubicBezTo>
                    <a:pt x="52880" y="986480"/>
                    <a:pt x="36527" y="970127"/>
                    <a:pt x="36527" y="949953"/>
                  </a:cubicBezTo>
                  <a:close/>
                </a:path>
              </a:pathLst>
            </a:custGeom>
            <a:solidFill>
              <a:schemeClr val="tx1"/>
            </a:solidFill>
            <a:ln w="18256" cap="flat">
              <a:noFill/>
              <a:prstDash val="solid"/>
              <a:miter/>
            </a:ln>
          </p:spPr>
          <p:txBody>
            <a:bodyPr rtlCol="0" anchor="ctr"/>
            <a:lstStyle/>
            <a:p>
              <a:endParaRPr lang="en-AU"/>
            </a:p>
          </p:txBody>
        </p:sp>
      </p:grpSp>
      <p:grpSp>
        <p:nvGrpSpPr>
          <p:cNvPr id="15" name="Group 14">
            <a:extLst>
              <a:ext uri="{FF2B5EF4-FFF2-40B4-BE49-F238E27FC236}">
                <a16:creationId xmlns:a16="http://schemas.microsoft.com/office/drawing/2014/main" id="{CFD6BB2B-E038-292C-DFD6-8456CFE3EC57}"/>
              </a:ext>
            </a:extLst>
          </p:cNvPr>
          <p:cNvGrpSpPr/>
          <p:nvPr/>
        </p:nvGrpSpPr>
        <p:grpSpPr>
          <a:xfrm>
            <a:off x="5256461" y="3981281"/>
            <a:ext cx="1753307" cy="1753307"/>
            <a:chOff x="5537653" y="3981280"/>
            <a:chExt cx="1753307" cy="1753307"/>
          </a:xfrm>
        </p:grpSpPr>
        <p:pic>
          <p:nvPicPr>
            <p:cNvPr id="8" name="Graphic 7" descr="Folder outline">
              <a:extLst>
                <a:ext uri="{FF2B5EF4-FFF2-40B4-BE49-F238E27FC236}">
                  <a16:creationId xmlns:a16="http://schemas.microsoft.com/office/drawing/2014/main" id="{99D8E518-EBE5-0173-3D0D-AEF7F32FA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7653" y="3981280"/>
              <a:ext cx="1753307" cy="1753307"/>
            </a:xfrm>
            <a:prstGeom prst="rect">
              <a:avLst/>
            </a:prstGeom>
          </p:spPr>
        </p:pic>
        <p:sp>
          <p:nvSpPr>
            <p:cNvPr id="13" name="TextBox 12">
              <a:extLst>
                <a:ext uri="{FF2B5EF4-FFF2-40B4-BE49-F238E27FC236}">
                  <a16:creationId xmlns:a16="http://schemas.microsoft.com/office/drawing/2014/main" id="{6927B602-34DA-0521-FCE9-EB3B66E8CEFD}"/>
                </a:ext>
              </a:extLst>
            </p:cNvPr>
            <p:cNvSpPr txBox="1"/>
            <p:nvPr/>
          </p:nvSpPr>
          <p:spPr>
            <a:xfrm>
              <a:off x="5795265" y="4488092"/>
              <a:ext cx="1238082" cy="830997"/>
            </a:xfrm>
            <a:prstGeom prst="rect">
              <a:avLst/>
            </a:prstGeom>
            <a:noFill/>
          </p:spPr>
          <p:txBody>
            <a:bodyPr wrap="square" rtlCol="0">
              <a:spAutoFit/>
            </a:bodyPr>
            <a:lstStyle/>
            <a:p>
              <a:pPr algn="ctr"/>
              <a:r>
                <a:rPr lang="en-AU" sz="4800" dirty="0" err="1">
                  <a:solidFill>
                    <a:schemeClr val="tx2">
                      <a:lumMod val="60000"/>
                      <a:lumOff val="40000"/>
                    </a:schemeClr>
                  </a:solidFill>
                  <a:latin typeface="Bauhaus 93" panose="04030905020B02020C02" pitchFamily="82" charset="0"/>
                </a:rPr>
                <a:t>asm</a:t>
              </a:r>
              <a:endParaRPr lang="en-AU" sz="4800" dirty="0">
                <a:solidFill>
                  <a:schemeClr val="tx2">
                    <a:lumMod val="60000"/>
                    <a:lumOff val="40000"/>
                  </a:schemeClr>
                </a:solidFill>
                <a:latin typeface="Bauhaus 93" panose="04030905020B02020C02" pitchFamily="82" charset="0"/>
              </a:endParaRPr>
            </a:p>
          </p:txBody>
        </p:sp>
      </p:grpSp>
      <p:sp>
        <p:nvSpPr>
          <p:cNvPr id="16" name="Arrow: Right 15">
            <a:extLst>
              <a:ext uri="{FF2B5EF4-FFF2-40B4-BE49-F238E27FC236}">
                <a16:creationId xmlns:a16="http://schemas.microsoft.com/office/drawing/2014/main" id="{775D6AC5-0D68-9A73-E65E-907E52957B97}"/>
              </a:ext>
            </a:extLst>
          </p:cNvPr>
          <p:cNvSpPr/>
          <p:nvPr/>
        </p:nvSpPr>
        <p:spPr>
          <a:xfrm>
            <a:off x="2937120" y="4560362"/>
            <a:ext cx="2031101" cy="59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Compile</a:t>
            </a:r>
          </a:p>
        </p:txBody>
      </p:sp>
      <p:sp>
        <p:nvSpPr>
          <p:cNvPr id="17" name="Arrow: Right 16">
            <a:extLst>
              <a:ext uri="{FF2B5EF4-FFF2-40B4-BE49-F238E27FC236}">
                <a16:creationId xmlns:a16="http://schemas.microsoft.com/office/drawing/2014/main" id="{37B1C174-024F-8E4E-B317-5CC31BD91AAF}"/>
              </a:ext>
            </a:extLst>
          </p:cNvPr>
          <p:cNvSpPr/>
          <p:nvPr/>
        </p:nvSpPr>
        <p:spPr>
          <a:xfrm>
            <a:off x="7298009" y="4560362"/>
            <a:ext cx="2031101" cy="595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Execute</a:t>
            </a:r>
          </a:p>
        </p:txBody>
      </p:sp>
    </p:spTree>
    <p:extLst>
      <p:ext uri="{BB962C8B-B14F-4D97-AF65-F5344CB8AC3E}">
        <p14:creationId xmlns:p14="http://schemas.microsoft.com/office/powerpoint/2010/main" val="136968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1000"/>
                                        <p:tgtEl>
                                          <p:spTgt spid="16"/>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1000"/>
                                        <p:tgtEl>
                                          <p:spTgt spid="17"/>
                                        </p:tgtEl>
                                      </p:cBhvr>
                                    </p:animEffec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7598-3D73-5248-B475-0D6C7CBA271D}"/>
              </a:ext>
            </a:extLst>
          </p:cNvPr>
          <p:cNvSpPr>
            <a:spLocks noGrp="1"/>
          </p:cNvSpPr>
          <p:nvPr>
            <p:ph type="title"/>
          </p:nvPr>
        </p:nvSpPr>
        <p:spPr/>
        <p:txBody>
          <a:bodyPr/>
          <a:lstStyle/>
          <a:p>
            <a:r>
              <a:rPr lang="en-AU" sz="4400" dirty="0"/>
              <a:t>First Year Computer Science</a:t>
            </a:r>
          </a:p>
        </p:txBody>
      </p:sp>
      <p:pic>
        <p:nvPicPr>
          <p:cNvPr id="4" name="Picture 3">
            <a:extLst>
              <a:ext uri="{FF2B5EF4-FFF2-40B4-BE49-F238E27FC236}">
                <a16:creationId xmlns:a16="http://schemas.microsoft.com/office/drawing/2014/main" id="{DB7655FF-82CF-0448-A726-4F6DECD48DA7}"/>
              </a:ext>
            </a:extLst>
          </p:cNvPr>
          <p:cNvPicPr>
            <a:picLocks noChangeAspect="1"/>
          </p:cNvPicPr>
          <p:nvPr/>
        </p:nvPicPr>
        <p:blipFill>
          <a:blip r:embed="rId2"/>
          <a:stretch>
            <a:fillRect/>
          </a:stretch>
        </p:blipFill>
        <p:spPr>
          <a:xfrm>
            <a:off x="2417912" y="1253381"/>
            <a:ext cx="9243322" cy="5343796"/>
          </a:xfrm>
          <a:prstGeom prst="rect">
            <a:avLst/>
          </a:prstGeom>
        </p:spPr>
      </p:pic>
      <p:sp>
        <p:nvSpPr>
          <p:cNvPr id="3" name="Footer Placeholder 2">
            <a:extLst>
              <a:ext uri="{FF2B5EF4-FFF2-40B4-BE49-F238E27FC236}">
                <a16:creationId xmlns:a16="http://schemas.microsoft.com/office/drawing/2014/main" id="{644D9D2F-EBCE-8AAE-AB83-B23DC084B7E6}"/>
              </a:ext>
            </a:extLst>
          </p:cNvPr>
          <p:cNvSpPr>
            <a:spLocks noGrp="1"/>
          </p:cNvSpPr>
          <p:nvPr>
            <p:ph type="ftr" sz="quarter" idx="11"/>
          </p:nvPr>
        </p:nvSpPr>
        <p:spPr/>
        <p:txBody>
          <a:bodyPr/>
          <a:lstStyle/>
          <a:p>
            <a:r>
              <a:rPr lang="en-AU"/>
              <a:t>MAD - Lecture 1 - Introduction </a:t>
            </a:r>
          </a:p>
        </p:txBody>
      </p:sp>
      <p:sp>
        <p:nvSpPr>
          <p:cNvPr id="5" name="Slide Number Placeholder 4">
            <a:extLst>
              <a:ext uri="{FF2B5EF4-FFF2-40B4-BE49-F238E27FC236}">
                <a16:creationId xmlns:a16="http://schemas.microsoft.com/office/drawing/2014/main" id="{A972068D-B936-14BC-5652-49B40F01331E}"/>
              </a:ext>
            </a:extLst>
          </p:cNvPr>
          <p:cNvSpPr>
            <a:spLocks noGrp="1"/>
          </p:cNvSpPr>
          <p:nvPr>
            <p:ph type="sldNum" sz="quarter" idx="12"/>
          </p:nvPr>
        </p:nvSpPr>
        <p:spPr/>
        <p:txBody>
          <a:bodyPr/>
          <a:lstStyle/>
          <a:p>
            <a:fld id="{C714EB55-CF6F-4C0C-B992-04610649AA02}" type="slidenum">
              <a:rPr lang="en-AU" smtClean="0"/>
              <a:t>9</a:t>
            </a:fld>
            <a:endParaRPr lang="en-AU"/>
          </a:p>
        </p:txBody>
      </p:sp>
    </p:spTree>
    <p:extLst>
      <p:ext uri="{BB962C8B-B14F-4D97-AF65-F5344CB8AC3E}">
        <p14:creationId xmlns:p14="http://schemas.microsoft.com/office/powerpoint/2010/main" val="3276968882"/>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Attacks" id="{5DB3281B-74A3-4753-98BF-DD895FD81980}" vid="{1BE621DA-CEE6-4018-8323-69B4981F6C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MicroAttacks</Template>
  <TotalTime>6560</TotalTime>
  <Words>3222</Words>
  <Application>Microsoft Office PowerPoint</Application>
  <PresentationFormat>Widescreen</PresentationFormat>
  <Paragraphs>885</Paragraphs>
  <Slides>57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Bauhaus 93</vt:lpstr>
      <vt:lpstr>Calibri</vt:lpstr>
      <vt:lpstr>Calibri Light</vt:lpstr>
      <vt:lpstr>Cambria Math</vt:lpstr>
      <vt:lpstr>Courier New</vt:lpstr>
      <vt:lpstr>Lucida Grande</vt:lpstr>
      <vt:lpstr>Office Theme</vt:lpstr>
      <vt:lpstr>Microarchitectural Attacks  and Defenses</vt:lpstr>
      <vt:lpstr>Outline</vt:lpstr>
      <vt:lpstr>About This Course</vt:lpstr>
      <vt:lpstr>Staff</vt:lpstr>
      <vt:lpstr>Admin</vt:lpstr>
      <vt:lpstr>Admin</vt:lpstr>
      <vt:lpstr>Registration</vt:lpstr>
      <vt:lpstr>A Sample Program</vt:lpstr>
      <vt:lpstr>First Year Computer Science</vt:lpstr>
      <vt:lpstr>Computer Architecture Course</vt:lpstr>
      <vt:lpstr>Programmers’ Model of Execution</vt:lpstr>
      <vt:lpstr>Reality Kicking In</vt:lpstr>
      <vt:lpstr>Learning Outcomes</vt:lpstr>
      <vt:lpstr>Introduction to x86 Assembly</vt:lpstr>
      <vt:lpstr>Execution Model </vt:lpstr>
      <vt:lpstr>Instruction Format</vt:lpstr>
      <vt:lpstr>Registers</vt:lpstr>
      <vt:lpstr>GP Registers</vt:lpstr>
      <vt:lpstr>Instruction Format</vt:lpstr>
      <vt:lpstr>Instruction Format</vt:lpstr>
      <vt:lpstr>Instruction Format</vt:lpstr>
      <vt:lpstr>Instruction Format</vt:lpstr>
      <vt:lpstr>Instruction Format</vt:lpstr>
      <vt:lpstr>Flags</vt:lpstr>
      <vt:lpstr>Instruction Format</vt:lpstr>
      <vt:lpstr>Instructions</vt:lpstr>
      <vt:lpstr>Memory</vt:lpstr>
      <vt:lpstr>Execution stack</vt:lpstr>
      <vt:lpstr>Inline Assembly</vt:lpstr>
      <vt:lpstr>Intrinsics</vt:lpstr>
      <vt:lpstr>Introduction to the Design of Modern CPUs</vt:lpstr>
      <vt:lpstr>Instruction Pipelining</vt:lpstr>
      <vt:lpstr>Instruction Pipelining</vt:lpstr>
      <vt:lpstr>CPU vs. Memory</vt:lpstr>
      <vt:lpstr>Bridging the gap</vt:lpstr>
      <vt:lpstr>Set Associative Caches</vt:lpstr>
      <vt:lpstr>A Sample Program</vt:lpstr>
      <vt:lpstr>Nominal program execution</vt:lpstr>
      <vt:lpstr>Nominal program execution</vt:lpstr>
      <vt:lpstr>Nominal program execution</vt:lpstr>
      <vt:lpstr>Nominal program execution</vt:lpstr>
      <vt:lpstr>Execution dependencies</vt:lpstr>
      <vt:lpstr>Out of Order Execution</vt:lpstr>
      <vt:lpstr>Out of Order Execution</vt:lpstr>
      <vt:lpstr>Out of Order Execution</vt:lpstr>
      <vt:lpstr>Out of Order Execution</vt:lpstr>
      <vt:lpstr>Out of Order Execution</vt:lpstr>
      <vt:lpstr>Out of Order Execution</vt:lpstr>
      <vt:lpstr>Out of Order Execution</vt:lpstr>
      <vt:lpstr>Out of Order Execution</vt:lpstr>
      <vt:lpstr>Why not retire early</vt:lpstr>
      <vt:lpstr>Why not retire early</vt:lpstr>
      <vt:lpstr>How does it all work?</vt:lpstr>
      <vt:lpstr>The frontend</vt:lpstr>
      <vt:lpstr>The execution engine</vt:lpstr>
      <vt:lpstr>The memory subsystem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Microarchitectural Attacks</dc:title>
  <dc:creator>Yuval Yarom</dc:creator>
  <cp:lastModifiedBy>Yuval Yarom</cp:lastModifiedBy>
  <cp:revision>14</cp:revision>
  <dcterms:created xsi:type="dcterms:W3CDTF">2023-03-26T10:39:58Z</dcterms:created>
  <dcterms:modified xsi:type="dcterms:W3CDTF">2023-10-10T13:17:05Z</dcterms:modified>
</cp:coreProperties>
</file>